
<file path=[Content_Types].xml><?xml version="1.0" encoding="utf-8"?>
<Types xmlns="http://schemas.openxmlformats.org/package/2006/content-types">
  <Default Extension="xml" ContentType="application/vnd.openxmlformats-officedocument.extended-properties+xml"/>
  <Default Extension="emf" ContentType="image/x-emf"/>
  <Default Extension="png" ContentType="image/png"/>
  <Default Extension="jpg" ContentType="image/jpeg"/>
  <Default Extension="svg" ContentType="image/svg+xml"/>
  <Default Extension="jpeg" ContentType="image/jpeg"/>
  <Default Extension="rels" ContentType="application/vnd.openxmlformats-package.relationships+xml"/>
  <Override PartName="/docProps/core.xml" ContentType="application/vnd.openxmlformats-package.core-properties+xml"/>
  <Override PartName="/ppt/presentation.xml" ContentType="application/vnd.openxmlformats-officedocument.presentationml.presentation.main+xml"/>
  <Override PartName="/ppt/slides/slide5.xml" ContentType="application/vnd.openxmlformats-officedocument.presentationml.slide+xml"/>
  <Override PartName="/ppt/notesSlides/notesSlide5.xml" ContentType="application/vnd.openxmlformats-officedocument.presentationml.notesSlide+xml"/>
  <Override PartName="/ppt/notesMasters/notesMaster1.xml" ContentType="application/vnd.openxmlformats-officedocument.presentationml.notesMaster+xml"/>
  <Override PartName="/ppt/theme/theme6.xml" ContentType="application/vnd.openxmlformats-officedocument.theme+xml"/>
  <Override PartName="/ppt/slideLayouts/slideLayout16.xml" ContentType="application/vnd.openxmlformats-officedocument.presentationml.slideLayout+xml"/>
  <Override PartName="/ppt/slideMasters/slideMaster1.xml" ContentType="application/vnd.openxmlformats-officedocument.presentationml.slideMaster+xml"/>
  <Override PartName="/ppt/slideLayouts/slideLayout18.xml" ContentType="application/vnd.openxmlformats-officedocument.presentationml.slideLayout+xml"/>
  <Override PartName="/ppt/slideLayouts/slideLayout3.xml" ContentType="application/vnd.openxmlformats-officedocument.presentationml.slideLayout+xml"/>
  <Override PartName="/ppt/theme/theme1.xml" ContentType="application/vnd.openxmlformats-officedocument.theme+xml"/>
  <Override PartName="/ppt/slideLayouts/slideLayout20.xml" ContentType="application/vnd.openxmlformats-officedocument.presentationml.slideLayout+xml"/>
  <Override PartName="/ppt/slideLayouts/slideLayout1.xml" ContentType="application/vnd.openxmlformats-officedocument.presentationml.slideLayout+xml"/>
  <Override PartName="/ppt/slideLayouts/slideLayout6.xml" ContentType="application/vnd.openxmlformats-officedocument.presentationml.slideLayout+xml"/>
  <Override PartName="/ppt/slideLayouts/slideLayout19.xml" ContentType="application/vnd.openxmlformats-officedocument.presentationml.slideLayout+xml"/>
  <Override PartName="/ppt/slideLayouts/slideLayout9.xml" ContentType="application/vnd.openxmlformats-officedocument.presentationml.slideLayout+xml"/>
  <Override PartName="/ppt/slides/slide10.xml" ContentType="application/vnd.openxmlformats-officedocument.presentationml.slide+xml"/>
  <Override PartName="/ppt/notesSlides/notesSlide10.xml" ContentType="application/vnd.openxmlformats-officedocument.presentationml.notesSlide+xml"/>
  <Override PartName="/ppt/slideLayouts/slideLayout49.xml" ContentType="application/vnd.openxmlformats-officedocument.presentationml.slideLayout+xml"/>
  <Override PartName="/ppt/slideMasters/slideMaster3.xml" ContentType="application/vnd.openxmlformats-officedocument.presentationml.slideMaster+xml"/>
  <Override PartName="/ppt/slideLayouts/slideLayout51.xml" ContentType="application/vnd.openxmlformats-officedocument.presentationml.slideLayout+xml"/>
  <Override PartName="/ppt/theme/theme3.xml" ContentType="application/vnd.openxmlformats-officedocument.theme+xml"/>
  <Override PartName="/ppt/slideLayouts/slideLayout53.xml" ContentType="application/vnd.openxmlformats-officedocument.presentationml.slideLayout+xml"/>
  <Override PartName="/ppt/slides/slide18.xml" ContentType="application/vnd.openxmlformats-officedocument.presentationml.slide+xml"/>
  <Override PartName="/ppt/notesSlides/notesSlide16.xml" ContentType="application/vnd.openxmlformats-officedocument.presentationml.notesSlide+xml"/>
  <Override PartName="/customXml/item3.xml" ContentType="application/xml"/>
  <Override PartName="/customXml/itemProps3.xml" ContentType="application/vnd.openxmlformats-officedocument.customXmlProperties+xml"/>
  <Override PartName="/ppt/slides/slide13.xml" ContentType="application/vnd.openxmlformats-officedocument.presentationml.slide+xml"/>
  <Override PartName="/ppt/notesSlides/notesSlide13.xml" ContentType="application/vnd.openxmlformats-officedocument.presentationml.notesSlide+xml"/>
  <Override PartName="/ppt/slideLayouts/slideLayout74.xml" ContentType="application/vnd.openxmlformats-officedocument.presentationml.slideLayout+xml"/>
  <Override PartName="/ppt/slideMasters/slideMaster4.xml" ContentType="application/vnd.openxmlformats-officedocument.presentationml.slideMaster+xml"/>
  <Override PartName="/ppt/slideLayouts/slideLayout73.xml" ContentType="application/vnd.openxmlformats-officedocument.presentationml.slideLayout+xml"/>
  <Override PartName="/ppt/theme/theme4.xml" ContentType="application/vnd.openxmlformats-officedocument.theme+xml"/>
  <Override PartName="/ppt/slides/slide4.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7.xml" ContentType="application/vnd.openxmlformats-officedocument.presentationml.slide+xml"/>
  <Override PartName="/ppt/diagrams/layout2.xml" ContentType="application/vnd.openxmlformats-officedocument.drawingml.diagramLayout+xml"/>
  <Override PartName="/ppt/diagrams/data2.xml" ContentType="application/vnd.openxmlformats-officedocument.drawingml.diagramData+xml"/>
  <Override PartName="/ppt/diagrams/drawing2.xml" ContentType="application/vnd.ms-office.drawingml.diagramDrawing+xml"/>
  <Override PartName="/ppt/diagrams/colors2.xml" ContentType="application/vnd.openxmlformats-officedocument.drawingml.diagramColors+xml"/>
  <Override PartName="/ppt/diagrams/quickStyle2.xml" ContentType="application/vnd.openxmlformats-officedocument.drawingml.diagramStyle+xml"/>
  <Override PartName="/ppt/slides/slide25.xml" ContentType="application/vnd.openxmlformats-officedocument.presentationml.slide+xml"/>
  <Override PartName="/ppt/notesSlides/notesSlide23.xml" ContentType="application/vnd.openxmlformats-officedocument.presentationml.notesSlide+xml"/>
  <Override PartName="/ppt/viewProps.xml" ContentType="application/vnd.openxmlformats-officedocument.presentationml.viewProps+xml"/>
  <Override PartName="/customXml/item2.xml" ContentType="application/xml"/>
  <Override PartName="/customXml/itemProps2.xml" ContentType="application/vnd.openxmlformats-officedocument.customXmlProperties+xml"/>
  <Override PartName="/ppt/slides/slide8.xml" ContentType="application/vnd.openxmlformats-officedocument.presentationml.slide+xml"/>
  <Override PartName="/ppt/notesSlides/notesSlide8.xml" ContentType="application/vnd.openxmlformats-officedocument.presentationml.notesSlide+xml"/>
  <Override PartName="/ppt/slides/slide12.xml" ContentType="application/vnd.openxmlformats-officedocument.presentationml.slide+xml"/>
  <Override PartName="/ppt/diagrams/data1.xml" ContentType="application/vnd.openxmlformats-officedocument.drawingml.diagramData+xml"/>
  <Override PartName="/ppt/diagrams/drawing1.xml" ContentType="application/vnd.ms-office.drawingml.diagramDrawing+xml"/>
  <Override PartName="/ppt/notesSlides/notesSlide12.xml" ContentType="application/vnd.openxmlformats-officedocument.presentationml.notesSlide+xml"/>
  <Override PartName="/ppt/diagrams/colors1.xml" ContentType="application/vnd.openxmlformats-officedocument.drawingml.diagramColors+xml"/>
  <Override PartName="/ppt/diagrams/quickStyle1.xml" ContentType="application/vnd.openxmlformats-officedocument.drawingml.diagramStyle+xml"/>
  <Override PartName="/ppt/diagrams/layout1.xml" ContentType="application/vnd.openxmlformats-officedocument.drawingml.diagramLayout+xml"/>
  <Override PartName="/ppt/slides/slide21.xml" ContentType="application/vnd.openxmlformats-officedocument.presentationml.slide+xml"/>
  <Override PartName="/ppt/notesSlides/notesSlide19.xml" ContentType="application/vnd.openxmlformats-officedocument.presentationml.notesSlide+xml"/>
  <Override PartName="/customXml/item1.xml" ContentType="application/xml"/>
  <Override PartName="/customXml/itemProps1.xml" ContentType="application/vnd.openxmlformats-officedocument.customXmlProperties+xml"/>
  <Override PartName="/ppt/slides/slide3.xml" ContentType="application/vnd.openxmlformats-officedocument.presentationml.slide+xml"/>
  <Override PartName="/ppt/notesSlides/notesSlide3.xml" ContentType="application/vnd.openxmlformats-officedocument.presentationml.notesSlide+xml"/>
  <Override PartName="/ppt/slides/slide16.xml" ContentType="application/vnd.openxmlformats-officedocument.presentationml.slide+xml"/>
  <Override PartName="/ppt/slides/slide24.xml" ContentType="application/vnd.openxmlformats-officedocument.presentationml.slide+xml"/>
  <Override PartName="/ppt/notesSlides/notesSlide22.xml" ContentType="application/vnd.openxmlformats-officedocument.presentationml.notesSlide+xml"/>
  <Override PartName="/ppt/presProps.xml" ContentType="application/vnd.openxmlformats-officedocument.presentationml.presProps+xml"/>
  <Override PartName="/ppt/tableStyles.xml" ContentType="application/vnd.openxmlformats-officedocument.presentationml.tableStyles+xml"/>
  <Override PartName="/ppt/slides/slide7.xml" ContentType="application/vnd.openxmlformats-officedocument.presentationml.slide+xml"/>
  <Override PartName="/ppt/notesSlides/notesSlide7.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20.xml" ContentType="application/vnd.openxmlformats-officedocument.presentationml.slide+xml"/>
  <Override PartName="/ppt/notesSlides/notesSlide18.xml" ContentType="application/vnd.openxmlformats-officedocument.presentationml.notesSlide+xml"/>
  <Override PartName="/ppt/commentAuthors.xml" ContentType="application/vnd.openxmlformats-officedocument.presentationml.commentAuthors+xml"/>
  <Override PartName="/ppt/slides/slide2.xml" ContentType="application/vnd.openxmlformats-officedocument.presentationml.slide+xml"/>
  <Override PartName="/ppt/notesSlides/notesSlide2.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23.xml" ContentType="application/vnd.openxmlformats-officedocument.presentationml.slide+xml"/>
  <Override PartName="/ppt/notesSlides/notesSlide21.xml" ContentType="application/vnd.openxmlformats-officedocument.presentationml.notesSlide+xml"/>
  <Override PartName="/ppt/slides/slide1.xml" ContentType="application/vnd.openxmlformats-officedocument.presentationml.slide+xml"/>
  <Override PartName="/ppt/notesSlides/notesSlide1.xml" ContentType="application/vnd.openxmlformats-officedocument.presentationml.notesSlide+xml"/>
  <Override PartName="/ppt/tags/tag2.xml" ContentType="application/vnd.openxmlformats-officedocument.presentationml.tags+xml"/>
  <Override PartName="/ppt/slides/slide6.xml" ContentType="application/vnd.openxmlformats-officedocument.presentationml.slide+xml"/>
  <Override PartName="/ppt/notesSlides/notesSlide6.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9.xml" ContentType="application/vnd.openxmlformats-officedocument.presentationml.slide+xml"/>
  <Override PartName="/ppt/notesSlides/notesSlide17.xml" ContentType="application/vnd.openxmlformats-officedocument.presentationml.notesSlide+xml"/>
  <Override PartName="/ppt/slides/slide22.xml" ContentType="application/vnd.openxmlformats-officedocument.presentationml.slide+xml"/>
  <Override PartName="/ppt/notesSlides/notesSlide20.xml" ContentType="application/vnd.openxmlformats-officedocument.presentationml.notesSlide+xml"/>
  <Override PartName="/ppt/tags/tag1.xml" ContentType="application/vnd.openxmlformats-officedocument.presentationml.tags+xml"/>
</Types>
</file>

<file path=_rels/.rels>&#65279;<?xml version="1.0" encoding="utf-8"?><Relationships xmlns="http://schemas.openxmlformats.org/package/2006/relationships"><Relationship Type="http://schemas.openxmlformats.org/officeDocument/2006/relationships/extended-properties" Target="/docProps/app.xml" Id="rId3" /><Relationship Type="http://schemas.openxmlformats.org/package/2006/relationships/metadata/core-properties" Target="/docProps/core.xml" Id="rId2" /><Relationship Type="http://schemas.openxmlformats.org/officeDocument/2006/relationships/officeDocument" Target="/ppt/presentation.xml" Id="rId1"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p:sldMasterIdLst>
    <p:sldMasterId id="2147483714" r:id="rId4"/>
    <p:sldMasterId id="2147483778" r:id="rId6"/>
    <p:sldMasterId id="2147483797" r:id="rId7"/>
  </p:sldMasterIdLst>
  <p:notesMasterIdLst>
    <p:notesMasterId r:id="rId34"/>
  </p:notesMasterIdLst>
  <p:sldIdLst>
    <p:sldId id="297" r:id="rId9"/>
    <p:sldId id="895" r:id="rId10"/>
    <p:sldId id="899" r:id="rId11"/>
    <p:sldId id="1023" r:id="rId12"/>
    <p:sldId id="1064" r:id="rId13"/>
    <p:sldId id="484" r:id="rId14"/>
    <p:sldId id="346" r:id="rId15"/>
    <p:sldId id="476" r:id="rId16"/>
    <p:sldId id="896" r:id="rId17"/>
    <p:sldId id="894" r:id="rId18"/>
    <p:sldId id="1088" r:id="rId19"/>
    <p:sldId id="1056" r:id="rId20"/>
    <p:sldId id="1057" r:id="rId21"/>
    <p:sldId id="1089" r:id="rId22"/>
    <p:sldId id="1090" r:id="rId23"/>
    <p:sldId id="1061" r:id="rId24"/>
    <p:sldId id="304" r:id="rId25"/>
    <p:sldId id="1096" r:id="rId26"/>
    <p:sldId id="1097" r:id="rId27"/>
    <p:sldId id="1098" r:id="rId28"/>
    <p:sldId id="1094" r:id="rId29"/>
    <p:sldId id="1044" r:id="rId30"/>
    <p:sldId id="1091" r:id="rId31"/>
    <p:sldId id="1046" r:id="rId32"/>
    <p:sldId id="262" r:id="rId33"/>
  </p:sldIdLst>
  <p:sldSz cx="12192000" cy="6858000"/>
  <p:notesSz cx="7023100" cy="9309100"/>
  <p:custDataLst>
    <p:tags r:id="rId3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thews, Stuart" initials="MS" lastIdx="1" clrIdx="0">
    <p:extLst>
      <p:ext uri="{19B8F6BF-5375-455C-9EA6-DF929625EA0E}">
        <p15:presenceInfo xmlns:p15="http://schemas.microsoft.com/office/powerpoint/2012/main" userId="80c85298-d894-452c-9139-4f8d086b2430" providerId="Windows Live"/>
      </p:ext>
    </p:extLst>
  </p:cmAuthor>
  <p:cmAuthor id="2" name="Aldor, Jennifer" initials="AJ" lastIdx="7" clrIdx="1">
    <p:extLst>
      <p:ext uri="{19B8F6BF-5375-455C-9EA6-DF929625EA0E}">
        <p15:presenceInfo xmlns:p15="http://schemas.microsoft.com/office/powerpoint/2012/main" userId="S-1-5-21-224688898-426388408-9522986-185296" providerId="AD"/>
      </p:ext>
    </p:extLst>
  </p:cmAuthor>
  <p:cmAuthor id="3" name="Blanchard, Kyle" initials="BK" lastIdx="3" clrIdx="2">
    <p:extLst>
      <p:ext uri="{19B8F6BF-5375-455C-9EA6-DF929625EA0E}">
        <p15:presenceInfo xmlns:p15="http://schemas.microsoft.com/office/powerpoint/2012/main" userId="S::Kyle.Blanchard@experian.com::7eb9ba8b-cb1a-4bca-b64e-0ba819fcad37" providerId="AD"/>
      </p:ext>
    </p:extLst>
  </p:cmAuthor>
  <p:cmAuthor id="4" name="Teixeira, Alison" initials="TA" lastIdx="3" clrIdx="3">
    <p:extLst>
      <p:ext uri="{19B8F6BF-5375-455C-9EA6-DF929625EA0E}">
        <p15:presenceInfo xmlns:p15="http://schemas.microsoft.com/office/powerpoint/2012/main" userId="S::Alison.Teixeira@experian.com::f4640b67-faa6-4e25-8405-edacb139f30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BA1DC"/>
    <a:srgbClr val="A959A0"/>
    <a:srgbClr val="AE4D96"/>
    <a:srgbClr val="A561A7"/>
    <a:srgbClr val="A0A6D0"/>
    <a:srgbClr val="B04791"/>
    <a:srgbClr val="9A7CBD"/>
    <a:srgbClr val="AA579E"/>
    <a:srgbClr val="9687C6"/>
    <a:srgbClr val="9981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849" autoAdjust="0"/>
    <p:restoredTop sz="93817" autoAdjust="0"/>
  </p:normalViewPr>
  <p:slideViewPr>
    <p:cSldViewPr snapToGrid="0">
      <p:cViewPr varScale="1">
        <p:scale>
          <a:sx n="75" d="100"/>
          <a:sy n="75" d="100"/>
        </p:scale>
        <p:origin x="54" y="618"/>
      </p:cViewPr>
      <p:guideLst/>
    </p:cSldViewPr>
  </p:slideViewPr>
  <p:notesTextViewPr>
    <p:cViewPr>
      <p:scale>
        <a:sx n="1" d="1"/>
        <a:sy n="1" d="1"/>
      </p:scale>
      <p:origin x="0" y="0"/>
    </p:cViewPr>
  </p:notesTextViewPr>
  <p:gridSpacing cx="76200" cy="76200"/>
</p:viewPr>
</file>

<file path=ppt/_rels/presentation.xml.rels>&#65279;<?xml version="1.0" encoding="utf-8"?><Relationships xmlns="http://schemas.openxmlformats.org/package/2006/relationships"><Relationship Type="http://schemas.openxmlformats.org/officeDocument/2006/relationships/slide" Target="/ppt/slides/slide5.xml" Id="rId13" /><Relationship Type="http://schemas.openxmlformats.org/officeDocument/2006/relationships/slide" Target="/ppt/slides/slide10.xml" Id="rId18" /><Relationship Type="http://schemas.openxmlformats.org/officeDocument/2006/relationships/slide" Target="/ppt/slides/slide18.xml" Id="rId26" /><Relationship Type="http://schemas.openxmlformats.org/officeDocument/2006/relationships/theme" Target="/ppt/theme/theme1.xml" Id="rId39" /><Relationship Type="http://schemas.openxmlformats.org/officeDocument/2006/relationships/customXml" Target="/customXml/item3.xml" Id="rId3" /><Relationship Type="http://schemas.openxmlformats.org/officeDocument/2006/relationships/slide" Target="/ppt/slides/slide13.xml" Id="rId21" /><Relationship Type="http://schemas.openxmlformats.org/officeDocument/2006/relationships/notesMaster" Target="/ppt/notesMasters/notesMaster1.xml" Id="rId34" /><Relationship Type="http://schemas.openxmlformats.org/officeDocument/2006/relationships/slideMaster" Target="/ppt/slideMasters/slideMaster4.xml" Id="rId7" /><Relationship Type="http://schemas.openxmlformats.org/officeDocument/2006/relationships/slide" Target="/ppt/slides/slide4.xml" Id="rId12" /><Relationship Type="http://schemas.openxmlformats.org/officeDocument/2006/relationships/slide" Target="/ppt/slides/slide9.xml" Id="rId17" /><Relationship Type="http://schemas.openxmlformats.org/officeDocument/2006/relationships/slide" Target="/ppt/slides/slide17.xml" Id="rId25" /><Relationship Type="http://schemas.openxmlformats.org/officeDocument/2006/relationships/slide" Target="/ppt/slides/slide25.xml" Id="rId33" /><Relationship Type="http://schemas.openxmlformats.org/officeDocument/2006/relationships/viewProps" Target="/ppt/viewProps.xml" Id="rId38" /><Relationship Type="http://schemas.openxmlformats.org/officeDocument/2006/relationships/customXml" Target="/customXml/item2.xml" Id="rId2" /><Relationship Type="http://schemas.openxmlformats.org/officeDocument/2006/relationships/slide" Target="/ppt/slides/slide8.xml" Id="rId16" /><Relationship Type="http://schemas.openxmlformats.org/officeDocument/2006/relationships/slide" Target="/ppt/slides/slide12.xml" Id="rId20" /><Relationship Type="http://schemas.openxmlformats.org/officeDocument/2006/relationships/slide" Target="/ppt/slides/slide21.xml" Id="rId29" /><Relationship Type="http://schemas.openxmlformats.org/officeDocument/2006/relationships/customXml" Target="/customXml/item1.xml" Id="rId1" /><Relationship Type="http://schemas.openxmlformats.org/officeDocument/2006/relationships/slideMaster" Target="/ppt/slideMasters/slideMaster3.xml" Id="rId6" /><Relationship Type="http://schemas.openxmlformats.org/officeDocument/2006/relationships/slide" Target="/ppt/slides/slide3.xml" Id="rId11" /><Relationship Type="http://schemas.openxmlformats.org/officeDocument/2006/relationships/slide" Target="/ppt/slides/slide16.xml" Id="rId24" /><Relationship Type="http://schemas.openxmlformats.org/officeDocument/2006/relationships/slide" Target="/ppt/slides/slide24.xml" Id="rId32" /><Relationship Type="http://schemas.openxmlformats.org/officeDocument/2006/relationships/presProps" Target="/ppt/presProps.xml" Id="rId37" /><Relationship Type="http://schemas.openxmlformats.org/officeDocument/2006/relationships/tableStyles" Target="/ppt/tableStyles.xml" Id="rId40" /><Relationship Type="http://schemas.openxmlformats.org/officeDocument/2006/relationships/slide" Target="/ppt/slides/slide7.xml" Id="rId15" /><Relationship Type="http://schemas.openxmlformats.org/officeDocument/2006/relationships/slide" Target="/ppt/slides/slide15.xml" Id="rId23" /><Relationship Type="http://schemas.openxmlformats.org/officeDocument/2006/relationships/slide" Target="/ppt/slides/slide20.xml" Id="rId28" /><Relationship Type="http://schemas.openxmlformats.org/officeDocument/2006/relationships/commentAuthors" Target="/ppt/commentAuthors.xml" Id="rId36" /><Relationship Type="http://schemas.openxmlformats.org/officeDocument/2006/relationships/slide" Target="/ppt/slides/slide2.xml" Id="rId10" /><Relationship Type="http://schemas.openxmlformats.org/officeDocument/2006/relationships/slide" Target="/ppt/slides/slide11.xml" Id="rId19" /><Relationship Type="http://schemas.openxmlformats.org/officeDocument/2006/relationships/slide" Target="/ppt/slides/slide23.xml" Id="rId31" /><Relationship Type="http://schemas.openxmlformats.org/officeDocument/2006/relationships/slideMaster" Target="/ppt/slideMasters/slideMaster1.xml" Id="rId4" /><Relationship Type="http://schemas.openxmlformats.org/officeDocument/2006/relationships/slide" Target="/ppt/slides/slide1.xml" Id="rId9" /><Relationship Type="http://schemas.openxmlformats.org/officeDocument/2006/relationships/slide" Target="/ppt/slides/slide6.xml" Id="rId14" /><Relationship Type="http://schemas.openxmlformats.org/officeDocument/2006/relationships/slide" Target="/ppt/slides/slide14.xml" Id="rId22" /><Relationship Type="http://schemas.openxmlformats.org/officeDocument/2006/relationships/slide" Target="/ppt/slides/slide19.xml" Id="rId27" /><Relationship Type="http://schemas.openxmlformats.org/officeDocument/2006/relationships/slide" Target="/ppt/slides/slide22.xml" Id="rId30" /><Relationship Type="http://schemas.openxmlformats.org/officeDocument/2006/relationships/tags" Target="/ppt/tags/tag1.xml" Id="rId35" /></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3844F3-B381-4982-A6B3-7493CD4E775A}" type="doc">
      <dgm:prSet loTypeId="urn:microsoft.com/office/officeart/2005/8/layout/chevron1" loCatId="process" qsTypeId="urn:microsoft.com/office/officeart/2005/8/quickstyle/simple1" qsCatId="simple" csTypeId="urn:microsoft.com/office/officeart/2005/8/colors/accent1_2" csCatId="accent1" phldr="1"/>
      <dgm:spPr/>
    </dgm:pt>
    <dgm:pt modelId="{70C366D2-2A7D-4727-80FD-D8533E57E78D}">
      <dgm:prSet phldrT="[Text]" custT="1"/>
      <dgm:spPr/>
      <dgm:t>
        <a:bodyPr/>
        <a:lstStyle/>
        <a:p>
          <a:pPr>
            <a:lnSpc>
              <a:spcPct val="100000"/>
            </a:lnSpc>
            <a:spcAft>
              <a:spcPts val="800"/>
            </a:spcAft>
          </a:pPr>
          <a:r>
            <a:rPr lang="en-US" sz="1400" dirty="0"/>
            <a:t>Customers paying you current</a:t>
          </a:r>
        </a:p>
      </dgm:t>
    </dgm:pt>
    <dgm:pt modelId="{89E97E12-B1B5-4B17-96CC-ADBE77675BF2}" type="parTrans" cxnId="{B8CA5103-75F1-45DB-8888-55D4AF0E4E13}">
      <dgm:prSet/>
      <dgm:spPr/>
      <dgm:t>
        <a:bodyPr/>
        <a:lstStyle/>
        <a:p>
          <a:endParaRPr lang="en-US"/>
        </a:p>
      </dgm:t>
    </dgm:pt>
    <dgm:pt modelId="{80978AAE-13A7-4BCD-9374-BAEB9462023D}" type="sibTrans" cxnId="{B8CA5103-75F1-45DB-8888-55D4AF0E4E13}">
      <dgm:prSet/>
      <dgm:spPr/>
      <dgm:t>
        <a:bodyPr/>
        <a:lstStyle/>
        <a:p>
          <a:endParaRPr lang="en-US"/>
        </a:p>
      </dgm:t>
    </dgm:pt>
    <dgm:pt modelId="{5A49C9D9-7309-4D66-82C6-B863DF67264D}">
      <dgm:prSet phldrT="[Text]" custT="1"/>
      <dgm:spPr/>
      <dgm:t>
        <a:bodyPr/>
        <a:lstStyle/>
        <a:p>
          <a:pPr>
            <a:lnSpc>
              <a:spcPct val="100000"/>
            </a:lnSpc>
            <a:spcAft>
              <a:spcPts val="800"/>
            </a:spcAft>
          </a:pPr>
          <a:r>
            <a:rPr lang="en-US" sz="1400" dirty="0"/>
            <a:t>Customers paying you 60 days late</a:t>
          </a:r>
        </a:p>
      </dgm:t>
    </dgm:pt>
    <dgm:pt modelId="{BF5AF3A7-5C82-46CD-A8ED-4C8874C52329}" type="parTrans" cxnId="{7860A4FB-35A1-4DBC-A014-CD45390282FA}">
      <dgm:prSet/>
      <dgm:spPr/>
      <dgm:t>
        <a:bodyPr/>
        <a:lstStyle/>
        <a:p>
          <a:endParaRPr lang="en-US"/>
        </a:p>
      </dgm:t>
    </dgm:pt>
    <dgm:pt modelId="{8F35CA15-06FA-4BE3-9051-FFE3EA27B81A}" type="sibTrans" cxnId="{7860A4FB-35A1-4DBC-A014-CD45390282FA}">
      <dgm:prSet/>
      <dgm:spPr/>
      <dgm:t>
        <a:bodyPr/>
        <a:lstStyle/>
        <a:p>
          <a:endParaRPr lang="en-US"/>
        </a:p>
      </dgm:t>
    </dgm:pt>
    <dgm:pt modelId="{97022F13-C08B-4679-948A-F52194FA8E3E}">
      <dgm:prSet phldrT="[Text]" custT="1"/>
      <dgm:spPr/>
      <dgm:t>
        <a:bodyPr/>
        <a:lstStyle/>
        <a:p>
          <a:pPr>
            <a:lnSpc>
              <a:spcPct val="100000"/>
            </a:lnSpc>
            <a:spcAft>
              <a:spcPts val="800"/>
            </a:spcAft>
          </a:pPr>
          <a:r>
            <a:rPr lang="en-US" sz="1400" dirty="0"/>
            <a:t>Customers paying you 90 days late</a:t>
          </a:r>
        </a:p>
      </dgm:t>
    </dgm:pt>
    <dgm:pt modelId="{44C80E10-349A-40D5-8B53-9F775AECD552}" type="parTrans" cxnId="{DAA9D00D-EAAF-4C98-92CF-F95BE9645999}">
      <dgm:prSet/>
      <dgm:spPr/>
      <dgm:t>
        <a:bodyPr/>
        <a:lstStyle/>
        <a:p>
          <a:endParaRPr lang="en-US"/>
        </a:p>
      </dgm:t>
    </dgm:pt>
    <dgm:pt modelId="{C520E2D3-F7B2-45A2-A7E6-C83033772E5A}" type="sibTrans" cxnId="{DAA9D00D-EAAF-4C98-92CF-F95BE9645999}">
      <dgm:prSet/>
      <dgm:spPr/>
      <dgm:t>
        <a:bodyPr/>
        <a:lstStyle/>
        <a:p>
          <a:endParaRPr lang="en-US"/>
        </a:p>
      </dgm:t>
    </dgm:pt>
    <dgm:pt modelId="{B7DBBA7D-F27C-491F-929D-DB96607E8922}">
      <dgm:prSet custT="1"/>
      <dgm:spPr/>
      <dgm:t>
        <a:bodyPr/>
        <a:lstStyle/>
        <a:p>
          <a:pPr>
            <a:lnSpc>
              <a:spcPct val="100000"/>
            </a:lnSpc>
            <a:spcAft>
              <a:spcPts val="800"/>
            </a:spcAft>
          </a:pPr>
          <a:r>
            <a:rPr lang="en-US" sz="1400" dirty="0"/>
            <a:t>Customers paying you 30 days late</a:t>
          </a:r>
        </a:p>
      </dgm:t>
    </dgm:pt>
    <dgm:pt modelId="{79B99BEA-AB3C-4F29-9CC6-E7BD9D1B3CC1}" type="parTrans" cxnId="{F3E42289-B9C3-4464-AE3B-5D872B49D4AF}">
      <dgm:prSet/>
      <dgm:spPr/>
      <dgm:t>
        <a:bodyPr/>
        <a:lstStyle/>
        <a:p>
          <a:endParaRPr lang="en-US"/>
        </a:p>
      </dgm:t>
    </dgm:pt>
    <dgm:pt modelId="{22EAADAC-C021-495E-9433-8D5D8C346127}" type="sibTrans" cxnId="{F3E42289-B9C3-4464-AE3B-5D872B49D4AF}">
      <dgm:prSet/>
      <dgm:spPr/>
      <dgm:t>
        <a:bodyPr/>
        <a:lstStyle/>
        <a:p>
          <a:endParaRPr lang="en-US"/>
        </a:p>
      </dgm:t>
    </dgm:pt>
    <dgm:pt modelId="{CBDAC8FC-FF04-4F68-ACDD-34855E57B0C1}" type="pres">
      <dgm:prSet presAssocID="{843844F3-B381-4982-A6B3-7493CD4E775A}" presName="Name0" presStyleCnt="0">
        <dgm:presLayoutVars>
          <dgm:dir/>
          <dgm:animLvl val="lvl"/>
          <dgm:resizeHandles val="exact"/>
        </dgm:presLayoutVars>
      </dgm:prSet>
      <dgm:spPr/>
    </dgm:pt>
    <dgm:pt modelId="{EDB3B7EF-93C6-4E50-8729-D2D946E1D2C3}" type="pres">
      <dgm:prSet presAssocID="{70C366D2-2A7D-4727-80FD-D8533E57E78D}" presName="parTxOnly" presStyleLbl="node1" presStyleIdx="0" presStyleCnt="4">
        <dgm:presLayoutVars>
          <dgm:chMax val="0"/>
          <dgm:chPref val="0"/>
          <dgm:bulletEnabled val="1"/>
        </dgm:presLayoutVars>
      </dgm:prSet>
      <dgm:spPr/>
    </dgm:pt>
    <dgm:pt modelId="{0DEACE84-7950-4893-9821-64CDFCAB4CA2}" type="pres">
      <dgm:prSet presAssocID="{80978AAE-13A7-4BCD-9374-BAEB9462023D}" presName="parTxOnlySpace" presStyleCnt="0"/>
      <dgm:spPr/>
    </dgm:pt>
    <dgm:pt modelId="{BE6DAF63-A0EF-4846-B955-273B70565A4D}" type="pres">
      <dgm:prSet presAssocID="{B7DBBA7D-F27C-491F-929D-DB96607E8922}" presName="parTxOnly" presStyleLbl="node1" presStyleIdx="1" presStyleCnt="4">
        <dgm:presLayoutVars>
          <dgm:chMax val="0"/>
          <dgm:chPref val="0"/>
          <dgm:bulletEnabled val="1"/>
        </dgm:presLayoutVars>
      </dgm:prSet>
      <dgm:spPr/>
    </dgm:pt>
    <dgm:pt modelId="{7139EB8E-EF5D-48AF-A9E6-1E20F04B0A6B}" type="pres">
      <dgm:prSet presAssocID="{22EAADAC-C021-495E-9433-8D5D8C346127}" presName="parTxOnlySpace" presStyleCnt="0"/>
      <dgm:spPr/>
    </dgm:pt>
    <dgm:pt modelId="{A130D7FD-C14D-4E08-BF7C-C0FEE19E3603}" type="pres">
      <dgm:prSet presAssocID="{5A49C9D9-7309-4D66-82C6-B863DF67264D}" presName="parTxOnly" presStyleLbl="node1" presStyleIdx="2" presStyleCnt="4">
        <dgm:presLayoutVars>
          <dgm:chMax val="0"/>
          <dgm:chPref val="0"/>
          <dgm:bulletEnabled val="1"/>
        </dgm:presLayoutVars>
      </dgm:prSet>
      <dgm:spPr/>
    </dgm:pt>
    <dgm:pt modelId="{437AE6BC-5FA2-4A82-83DA-47592BBD0A12}" type="pres">
      <dgm:prSet presAssocID="{8F35CA15-06FA-4BE3-9051-FFE3EA27B81A}" presName="parTxOnlySpace" presStyleCnt="0"/>
      <dgm:spPr/>
    </dgm:pt>
    <dgm:pt modelId="{EED78748-541B-49AC-99F8-D7D156C66450}" type="pres">
      <dgm:prSet presAssocID="{97022F13-C08B-4679-948A-F52194FA8E3E}" presName="parTxOnly" presStyleLbl="node1" presStyleIdx="3" presStyleCnt="4">
        <dgm:presLayoutVars>
          <dgm:chMax val="0"/>
          <dgm:chPref val="0"/>
          <dgm:bulletEnabled val="1"/>
        </dgm:presLayoutVars>
      </dgm:prSet>
      <dgm:spPr/>
    </dgm:pt>
  </dgm:ptLst>
  <dgm:cxnLst>
    <dgm:cxn modelId="{B8CA5103-75F1-45DB-8888-55D4AF0E4E13}" srcId="{843844F3-B381-4982-A6B3-7493CD4E775A}" destId="{70C366D2-2A7D-4727-80FD-D8533E57E78D}" srcOrd="0" destOrd="0" parTransId="{89E97E12-B1B5-4B17-96CC-ADBE77675BF2}" sibTransId="{80978AAE-13A7-4BCD-9374-BAEB9462023D}"/>
    <dgm:cxn modelId="{DAA9D00D-EAAF-4C98-92CF-F95BE9645999}" srcId="{843844F3-B381-4982-A6B3-7493CD4E775A}" destId="{97022F13-C08B-4679-948A-F52194FA8E3E}" srcOrd="3" destOrd="0" parTransId="{44C80E10-349A-40D5-8B53-9F775AECD552}" sibTransId="{C520E2D3-F7B2-45A2-A7E6-C83033772E5A}"/>
    <dgm:cxn modelId="{A68B4A32-7B45-4B96-B4F7-0195DC325BE9}" type="presOf" srcId="{B7DBBA7D-F27C-491F-929D-DB96607E8922}" destId="{BE6DAF63-A0EF-4846-B955-273B70565A4D}" srcOrd="0" destOrd="0" presId="urn:microsoft.com/office/officeart/2005/8/layout/chevron1"/>
    <dgm:cxn modelId="{69880751-F1FF-4151-BC34-290A76273A19}" type="presOf" srcId="{70C366D2-2A7D-4727-80FD-D8533E57E78D}" destId="{EDB3B7EF-93C6-4E50-8729-D2D946E1D2C3}" srcOrd="0" destOrd="0" presId="urn:microsoft.com/office/officeart/2005/8/layout/chevron1"/>
    <dgm:cxn modelId="{1D8A4E82-2059-4937-BE5B-0BC3A79DA97C}" type="presOf" srcId="{97022F13-C08B-4679-948A-F52194FA8E3E}" destId="{EED78748-541B-49AC-99F8-D7D156C66450}" srcOrd="0" destOrd="0" presId="urn:microsoft.com/office/officeart/2005/8/layout/chevron1"/>
    <dgm:cxn modelId="{F3E42289-B9C3-4464-AE3B-5D872B49D4AF}" srcId="{843844F3-B381-4982-A6B3-7493CD4E775A}" destId="{B7DBBA7D-F27C-491F-929D-DB96607E8922}" srcOrd="1" destOrd="0" parTransId="{79B99BEA-AB3C-4F29-9CC6-E7BD9D1B3CC1}" sibTransId="{22EAADAC-C021-495E-9433-8D5D8C346127}"/>
    <dgm:cxn modelId="{8A3A528C-A197-4CAC-BD89-1DBAB44A4FBA}" type="presOf" srcId="{843844F3-B381-4982-A6B3-7493CD4E775A}" destId="{CBDAC8FC-FF04-4F68-ACDD-34855E57B0C1}" srcOrd="0" destOrd="0" presId="urn:microsoft.com/office/officeart/2005/8/layout/chevron1"/>
    <dgm:cxn modelId="{79B2E8EA-71D6-4850-9C76-5B6500140A5E}" type="presOf" srcId="{5A49C9D9-7309-4D66-82C6-B863DF67264D}" destId="{A130D7FD-C14D-4E08-BF7C-C0FEE19E3603}" srcOrd="0" destOrd="0" presId="urn:microsoft.com/office/officeart/2005/8/layout/chevron1"/>
    <dgm:cxn modelId="{7860A4FB-35A1-4DBC-A014-CD45390282FA}" srcId="{843844F3-B381-4982-A6B3-7493CD4E775A}" destId="{5A49C9D9-7309-4D66-82C6-B863DF67264D}" srcOrd="2" destOrd="0" parTransId="{BF5AF3A7-5C82-46CD-A8ED-4C8874C52329}" sibTransId="{8F35CA15-06FA-4BE3-9051-FFE3EA27B81A}"/>
    <dgm:cxn modelId="{2D0872F1-8DFB-4AB1-8F45-B4F44B03F90F}" type="presParOf" srcId="{CBDAC8FC-FF04-4F68-ACDD-34855E57B0C1}" destId="{EDB3B7EF-93C6-4E50-8729-D2D946E1D2C3}" srcOrd="0" destOrd="0" presId="urn:microsoft.com/office/officeart/2005/8/layout/chevron1"/>
    <dgm:cxn modelId="{FBB1617F-FEFF-4ABF-AA74-74FB55A279F1}" type="presParOf" srcId="{CBDAC8FC-FF04-4F68-ACDD-34855E57B0C1}" destId="{0DEACE84-7950-4893-9821-64CDFCAB4CA2}" srcOrd="1" destOrd="0" presId="urn:microsoft.com/office/officeart/2005/8/layout/chevron1"/>
    <dgm:cxn modelId="{169848F2-CA2D-40A3-83EE-901E3FE26F9C}" type="presParOf" srcId="{CBDAC8FC-FF04-4F68-ACDD-34855E57B0C1}" destId="{BE6DAF63-A0EF-4846-B955-273B70565A4D}" srcOrd="2" destOrd="0" presId="urn:microsoft.com/office/officeart/2005/8/layout/chevron1"/>
    <dgm:cxn modelId="{53BA7F66-573E-462D-ACFF-167D770EF823}" type="presParOf" srcId="{CBDAC8FC-FF04-4F68-ACDD-34855E57B0C1}" destId="{7139EB8E-EF5D-48AF-A9E6-1E20F04B0A6B}" srcOrd="3" destOrd="0" presId="urn:microsoft.com/office/officeart/2005/8/layout/chevron1"/>
    <dgm:cxn modelId="{DD07A959-9408-4C7D-A942-B9CD40105554}" type="presParOf" srcId="{CBDAC8FC-FF04-4F68-ACDD-34855E57B0C1}" destId="{A130D7FD-C14D-4E08-BF7C-C0FEE19E3603}" srcOrd="4" destOrd="0" presId="urn:microsoft.com/office/officeart/2005/8/layout/chevron1"/>
    <dgm:cxn modelId="{FFA1F52E-F92D-4B99-AB17-866DCB9EF8AE}" type="presParOf" srcId="{CBDAC8FC-FF04-4F68-ACDD-34855E57B0C1}" destId="{437AE6BC-5FA2-4A82-83DA-47592BBD0A12}" srcOrd="5" destOrd="0" presId="urn:microsoft.com/office/officeart/2005/8/layout/chevron1"/>
    <dgm:cxn modelId="{73E4927F-22F1-4407-BB16-19D68F7CA539}" type="presParOf" srcId="{CBDAC8FC-FF04-4F68-ACDD-34855E57B0C1}" destId="{EED78748-541B-49AC-99F8-D7D156C66450}"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472E146-7805-4162-B2B2-DD2A54A04D76}" type="doc">
      <dgm:prSet loTypeId="urn:microsoft.com/office/officeart/2005/8/layout/cycle4" loCatId="cycle" qsTypeId="urn:microsoft.com/office/officeart/2005/8/quickstyle/simple1" qsCatId="simple" csTypeId="urn:microsoft.com/office/officeart/2005/8/colors/colorful3" csCatId="colorful" phldr="1"/>
      <dgm:spPr/>
      <dgm:t>
        <a:bodyPr/>
        <a:lstStyle/>
        <a:p>
          <a:endParaRPr lang="en-US"/>
        </a:p>
      </dgm:t>
    </dgm:pt>
    <dgm:pt modelId="{3A64C514-9F21-4F89-9D84-24CE6780479E}">
      <dgm:prSet phldrT="[Text]"/>
      <dgm:spPr>
        <a:solidFill>
          <a:srgbClr val="17498E"/>
        </a:solidFill>
        <a:ln w="53975">
          <a:solidFill>
            <a:schemeClr val="bg1"/>
          </a:solidFill>
        </a:ln>
      </dgm:spPr>
      <dgm:t>
        <a:bodyPr/>
        <a:lstStyle/>
        <a:p>
          <a:r>
            <a:rPr lang="en-US" b="1" dirty="0"/>
            <a:t>New</a:t>
          </a:r>
          <a:r>
            <a:rPr lang="en-US" dirty="0"/>
            <a:t> </a:t>
          </a:r>
          <a:r>
            <a:rPr lang="en-US" b="1" dirty="0"/>
            <a:t>Supplier</a:t>
          </a:r>
          <a:r>
            <a:rPr lang="en-US" dirty="0"/>
            <a:t> </a:t>
          </a:r>
          <a:r>
            <a:rPr lang="en-US" b="1" dirty="0"/>
            <a:t>Registration</a:t>
          </a:r>
          <a:r>
            <a:rPr lang="en-US" dirty="0"/>
            <a:t>	</a:t>
          </a:r>
        </a:p>
      </dgm:t>
    </dgm:pt>
    <dgm:pt modelId="{80715C63-932E-47D2-B81C-40367CFCC11B}" type="parTrans" cxnId="{75EC00B3-D1EE-46A7-980A-51357DE284EA}">
      <dgm:prSet/>
      <dgm:spPr/>
      <dgm:t>
        <a:bodyPr/>
        <a:lstStyle/>
        <a:p>
          <a:endParaRPr lang="en-US"/>
        </a:p>
      </dgm:t>
    </dgm:pt>
    <dgm:pt modelId="{0D3D9C20-F8B1-4D5B-8F05-DBAD67D45F31}" type="sibTrans" cxnId="{75EC00B3-D1EE-46A7-980A-51357DE284EA}">
      <dgm:prSet/>
      <dgm:spPr/>
      <dgm:t>
        <a:bodyPr/>
        <a:lstStyle/>
        <a:p>
          <a:endParaRPr lang="en-US"/>
        </a:p>
      </dgm:t>
    </dgm:pt>
    <dgm:pt modelId="{AF045CC5-8623-4B5B-B2A1-1AAEDE07DAC1}">
      <dgm:prSet phldrT="[Text]"/>
      <dgm:spPr>
        <a:solidFill>
          <a:srgbClr val="72297B"/>
        </a:solidFill>
        <a:ln w="53975">
          <a:solidFill>
            <a:schemeClr val="bg1"/>
          </a:solidFill>
        </a:ln>
      </dgm:spPr>
      <dgm:t>
        <a:bodyPr/>
        <a:lstStyle/>
        <a:p>
          <a:r>
            <a:rPr lang="en-US" b="1" dirty="0"/>
            <a:t>Supplier Risk Assessment</a:t>
          </a:r>
        </a:p>
      </dgm:t>
    </dgm:pt>
    <dgm:pt modelId="{0D1D63BA-F4BB-4AF9-B34D-1C6D77EC1F67}" type="parTrans" cxnId="{CE356A88-82F2-4E75-9CB0-CEC7859ABF73}">
      <dgm:prSet/>
      <dgm:spPr/>
      <dgm:t>
        <a:bodyPr/>
        <a:lstStyle/>
        <a:p>
          <a:endParaRPr lang="en-US"/>
        </a:p>
      </dgm:t>
    </dgm:pt>
    <dgm:pt modelId="{D5CF9D72-7A40-4F92-97F6-AC70CA418FFC}" type="sibTrans" cxnId="{CE356A88-82F2-4E75-9CB0-CEC7859ABF73}">
      <dgm:prSet/>
      <dgm:spPr/>
      <dgm:t>
        <a:bodyPr/>
        <a:lstStyle/>
        <a:p>
          <a:endParaRPr lang="en-US"/>
        </a:p>
      </dgm:t>
    </dgm:pt>
    <dgm:pt modelId="{508ECBC7-05EB-4F5D-8AFE-87FB106053A3}">
      <dgm:prSet phldrT="[Text]"/>
      <dgm:spPr>
        <a:solidFill>
          <a:srgbClr val="126FB7"/>
        </a:solidFill>
        <a:ln w="53975">
          <a:solidFill>
            <a:schemeClr val="bg1"/>
          </a:solidFill>
        </a:ln>
      </dgm:spPr>
      <dgm:t>
        <a:bodyPr/>
        <a:lstStyle/>
        <a:p>
          <a:r>
            <a:rPr lang="en-US" b="1" dirty="0"/>
            <a:t>Supplier Monitoring</a:t>
          </a:r>
        </a:p>
      </dgm:t>
    </dgm:pt>
    <dgm:pt modelId="{2B12F806-5479-4D05-B841-6A2D789B5745}" type="parTrans" cxnId="{4505C14B-3FBF-45E0-81F5-A52541A2410B}">
      <dgm:prSet/>
      <dgm:spPr/>
      <dgm:t>
        <a:bodyPr/>
        <a:lstStyle/>
        <a:p>
          <a:endParaRPr lang="en-US"/>
        </a:p>
      </dgm:t>
    </dgm:pt>
    <dgm:pt modelId="{9D977874-27D8-4A2E-95D8-500BA91EB3AE}" type="sibTrans" cxnId="{4505C14B-3FBF-45E0-81F5-A52541A2410B}">
      <dgm:prSet/>
      <dgm:spPr/>
      <dgm:t>
        <a:bodyPr/>
        <a:lstStyle/>
        <a:p>
          <a:endParaRPr lang="en-US"/>
        </a:p>
      </dgm:t>
    </dgm:pt>
    <dgm:pt modelId="{FD5C8CF7-1FC7-4F95-8C71-254D1FFA0C5C}">
      <dgm:prSet phldrT="[Text]"/>
      <dgm:spPr>
        <a:solidFill>
          <a:srgbClr val="D92C81"/>
        </a:solidFill>
        <a:ln w="53975">
          <a:solidFill>
            <a:schemeClr val="bg1"/>
          </a:solidFill>
        </a:ln>
      </dgm:spPr>
      <dgm:t>
        <a:bodyPr/>
        <a:lstStyle/>
        <a:p>
          <a:r>
            <a:rPr lang="en-US" b="1" dirty="0"/>
            <a:t>Supplier</a:t>
          </a:r>
          <a:r>
            <a:rPr lang="en-US" dirty="0"/>
            <a:t> </a:t>
          </a:r>
          <a:r>
            <a:rPr lang="en-US" b="1" dirty="0"/>
            <a:t>Analysis / Match &amp; Append</a:t>
          </a:r>
        </a:p>
      </dgm:t>
    </dgm:pt>
    <dgm:pt modelId="{EE12B698-B310-4348-84A6-2907CE3765C4}" type="parTrans" cxnId="{563AE00C-9E58-459F-B11F-DBA47C587AE1}">
      <dgm:prSet/>
      <dgm:spPr/>
      <dgm:t>
        <a:bodyPr/>
        <a:lstStyle/>
        <a:p>
          <a:endParaRPr lang="en-US"/>
        </a:p>
      </dgm:t>
    </dgm:pt>
    <dgm:pt modelId="{582DC52A-1407-4F6F-A100-1FDED59C659A}" type="sibTrans" cxnId="{563AE00C-9E58-459F-B11F-DBA47C587AE1}">
      <dgm:prSet/>
      <dgm:spPr/>
      <dgm:t>
        <a:bodyPr/>
        <a:lstStyle/>
        <a:p>
          <a:endParaRPr lang="en-US"/>
        </a:p>
      </dgm:t>
    </dgm:pt>
    <dgm:pt modelId="{10961330-9498-424F-B717-CBE4CE468AFF}" type="pres">
      <dgm:prSet presAssocID="{7472E146-7805-4162-B2B2-DD2A54A04D76}" presName="cycleMatrixDiagram" presStyleCnt="0">
        <dgm:presLayoutVars>
          <dgm:chMax val="1"/>
          <dgm:dir/>
          <dgm:animLvl val="lvl"/>
          <dgm:resizeHandles val="exact"/>
        </dgm:presLayoutVars>
      </dgm:prSet>
      <dgm:spPr/>
    </dgm:pt>
    <dgm:pt modelId="{1D3E1A9C-A271-49E4-849B-3E238A5EF7E2}" type="pres">
      <dgm:prSet presAssocID="{7472E146-7805-4162-B2B2-DD2A54A04D76}" presName="children" presStyleCnt="0"/>
      <dgm:spPr/>
    </dgm:pt>
    <dgm:pt modelId="{DAF47604-76C3-47F2-A8DB-BBA66747472F}" type="pres">
      <dgm:prSet presAssocID="{7472E146-7805-4162-B2B2-DD2A54A04D76}" presName="childPlaceholder" presStyleCnt="0"/>
      <dgm:spPr/>
    </dgm:pt>
    <dgm:pt modelId="{A0359151-8CA1-43CE-9E66-5C1C9955B531}" type="pres">
      <dgm:prSet presAssocID="{7472E146-7805-4162-B2B2-DD2A54A04D76}" presName="circle" presStyleCnt="0"/>
      <dgm:spPr/>
    </dgm:pt>
    <dgm:pt modelId="{9F51385A-A4E8-438B-A39A-6836A0D80ED6}" type="pres">
      <dgm:prSet presAssocID="{7472E146-7805-4162-B2B2-DD2A54A04D76}" presName="quadrant1" presStyleLbl="node1" presStyleIdx="0" presStyleCnt="4">
        <dgm:presLayoutVars>
          <dgm:chMax val="1"/>
          <dgm:bulletEnabled val="1"/>
        </dgm:presLayoutVars>
      </dgm:prSet>
      <dgm:spPr/>
    </dgm:pt>
    <dgm:pt modelId="{CD775732-350A-4435-AF1B-4712B9F6E793}" type="pres">
      <dgm:prSet presAssocID="{7472E146-7805-4162-B2B2-DD2A54A04D76}" presName="quadrant2" presStyleLbl="node1" presStyleIdx="1" presStyleCnt="4">
        <dgm:presLayoutVars>
          <dgm:chMax val="1"/>
          <dgm:bulletEnabled val="1"/>
        </dgm:presLayoutVars>
      </dgm:prSet>
      <dgm:spPr/>
    </dgm:pt>
    <dgm:pt modelId="{C3A5B03E-17D2-45C2-8893-581A9E8FF854}" type="pres">
      <dgm:prSet presAssocID="{7472E146-7805-4162-B2B2-DD2A54A04D76}" presName="quadrant3" presStyleLbl="node1" presStyleIdx="2" presStyleCnt="4">
        <dgm:presLayoutVars>
          <dgm:chMax val="1"/>
          <dgm:bulletEnabled val="1"/>
        </dgm:presLayoutVars>
      </dgm:prSet>
      <dgm:spPr/>
    </dgm:pt>
    <dgm:pt modelId="{06266FE1-26C3-4FB3-8C6A-19A8E77B4BDB}" type="pres">
      <dgm:prSet presAssocID="{7472E146-7805-4162-B2B2-DD2A54A04D76}" presName="quadrant4" presStyleLbl="node1" presStyleIdx="3" presStyleCnt="4">
        <dgm:presLayoutVars>
          <dgm:chMax val="1"/>
          <dgm:bulletEnabled val="1"/>
        </dgm:presLayoutVars>
      </dgm:prSet>
      <dgm:spPr/>
    </dgm:pt>
    <dgm:pt modelId="{27AEF46E-6F71-4667-B99A-7210A8F3305B}" type="pres">
      <dgm:prSet presAssocID="{7472E146-7805-4162-B2B2-DD2A54A04D76}" presName="quadrantPlaceholder" presStyleCnt="0"/>
      <dgm:spPr/>
    </dgm:pt>
    <dgm:pt modelId="{6951FA40-DC6C-4B16-B935-6A7B9594BDBD}" type="pres">
      <dgm:prSet presAssocID="{7472E146-7805-4162-B2B2-DD2A54A04D76}" presName="center1" presStyleLbl="fgShp" presStyleIdx="0" presStyleCnt="2" custLinFactX="-154759" custLinFactNeighborX="-200000" custLinFactNeighborY="3198"/>
      <dgm:spPr>
        <a:solidFill>
          <a:schemeClr val="bg1"/>
        </a:solidFill>
        <a:ln w="34925">
          <a:noFill/>
        </a:ln>
      </dgm:spPr>
    </dgm:pt>
    <dgm:pt modelId="{B8DFBA76-99F8-4B07-A67F-F0B49134894E}" type="pres">
      <dgm:prSet presAssocID="{7472E146-7805-4162-B2B2-DD2A54A04D76}" presName="center2" presStyleLbl="fgShp" presStyleIdx="1" presStyleCnt="2" custLinFactX="-162854" custLinFactNeighborX="-200000" custLinFactNeighborY="-18662"/>
      <dgm:spPr>
        <a:solidFill>
          <a:schemeClr val="bg1"/>
        </a:solidFill>
        <a:ln w="34925">
          <a:noFill/>
        </a:ln>
      </dgm:spPr>
    </dgm:pt>
  </dgm:ptLst>
  <dgm:cxnLst>
    <dgm:cxn modelId="{563AE00C-9E58-459F-B11F-DBA47C587AE1}" srcId="{7472E146-7805-4162-B2B2-DD2A54A04D76}" destId="{FD5C8CF7-1FC7-4F95-8C71-254D1FFA0C5C}" srcOrd="3" destOrd="0" parTransId="{EE12B698-B310-4348-84A6-2907CE3765C4}" sibTransId="{582DC52A-1407-4F6F-A100-1FDED59C659A}"/>
    <dgm:cxn modelId="{8D9EEA49-7183-44B5-8EA1-FA78FD7FFDAB}" type="presOf" srcId="{FD5C8CF7-1FC7-4F95-8C71-254D1FFA0C5C}" destId="{06266FE1-26C3-4FB3-8C6A-19A8E77B4BDB}" srcOrd="0" destOrd="0" presId="urn:microsoft.com/office/officeart/2005/8/layout/cycle4"/>
    <dgm:cxn modelId="{4505C14B-3FBF-45E0-81F5-A52541A2410B}" srcId="{7472E146-7805-4162-B2B2-DD2A54A04D76}" destId="{508ECBC7-05EB-4F5D-8AFE-87FB106053A3}" srcOrd="2" destOrd="0" parTransId="{2B12F806-5479-4D05-B841-6A2D789B5745}" sibTransId="{9D977874-27D8-4A2E-95D8-500BA91EB3AE}"/>
    <dgm:cxn modelId="{0E101A80-6566-4668-B893-5439E3802BD8}" type="presOf" srcId="{3A64C514-9F21-4F89-9D84-24CE6780479E}" destId="{9F51385A-A4E8-438B-A39A-6836A0D80ED6}" srcOrd="0" destOrd="0" presId="urn:microsoft.com/office/officeart/2005/8/layout/cycle4"/>
    <dgm:cxn modelId="{CE356A88-82F2-4E75-9CB0-CEC7859ABF73}" srcId="{7472E146-7805-4162-B2B2-DD2A54A04D76}" destId="{AF045CC5-8623-4B5B-B2A1-1AAEDE07DAC1}" srcOrd="1" destOrd="0" parTransId="{0D1D63BA-F4BB-4AF9-B34D-1C6D77EC1F67}" sibTransId="{D5CF9D72-7A40-4F92-97F6-AC70CA418FFC}"/>
    <dgm:cxn modelId="{08D56799-9FA9-4466-9D63-654C87DB0FEB}" type="presOf" srcId="{AF045CC5-8623-4B5B-B2A1-1AAEDE07DAC1}" destId="{CD775732-350A-4435-AF1B-4712B9F6E793}" srcOrd="0" destOrd="0" presId="urn:microsoft.com/office/officeart/2005/8/layout/cycle4"/>
    <dgm:cxn modelId="{75EC00B3-D1EE-46A7-980A-51357DE284EA}" srcId="{7472E146-7805-4162-B2B2-DD2A54A04D76}" destId="{3A64C514-9F21-4F89-9D84-24CE6780479E}" srcOrd="0" destOrd="0" parTransId="{80715C63-932E-47D2-B81C-40367CFCC11B}" sibTransId="{0D3D9C20-F8B1-4D5B-8F05-DBAD67D45F31}"/>
    <dgm:cxn modelId="{521A70C3-1F36-4DBF-B6A2-5517DA72D199}" type="presOf" srcId="{7472E146-7805-4162-B2B2-DD2A54A04D76}" destId="{10961330-9498-424F-B717-CBE4CE468AFF}" srcOrd="0" destOrd="0" presId="urn:microsoft.com/office/officeart/2005/8/layout/cycle4"/>
    <dgm:cxn modelId="{3A9E3AC7-682A-4C1C-91D0-9C4562D8C673}" type="presOf" srcId="{508ECBC7-05EB-4F5D-8AFE-87FB106053A3}" destId="{C3A5B03E-17D2-45C2-8893-581A9E8FF854}" srcOrd="0" destOrd="0" presId="urn:microsoft.com/office/officeart/2005/8/layout/cycle4"/>
    <dgm:cxn modelId="{EBE1FDCB-E645-45AC-89C9-21745AFFAE32}" type="presParOf" srcId="{10961330-9498-424F-B717-CBE4CE468AFF}" destId="{1D3E1A9C-A271-49E4-849B-3E238A5EF7E2}" srcOrd="0" destOrd="0" presId="urn:microsoft.com/office/officeart/2005/8/layout/cycle4"/>
    <dgm:cxn modelId="{A10BC3AD-1BA4-491B-BF6B-0556364B5CFF}" type="presParOf" srcId="{1D3E1A9C-A271-49E4-849B-3E238A5EF7E2}" destId="{DAF47604-76C3-47F2-A8DB-BBA66747472F}" srcOrd="0" destOrd="0" presId="urn:microsoft.com/office/officeart/2005/8/layout/cycle4"/>
    <dgm:cxn modelId="{B502BBA4-09DE-409C-A4A6-55F1C81F2B3E}" type="presParOf" srcId="{10961330-9498-424F-B717-CBE4CE468AFF}" destId="{A0359151-8CA1-43CE-9E66-5C1C9955B531}" srcOrd="1" destOrd="0" presId="urn:microsoft.com/office/officeart/2005/8/layout/cycle4"/>
    <dgm:cxn modelId="{A10C6127-21AA-4142-BD67-59D57C572E33}" type="presParOf" srcId="{A0359151-8CA1-43CE-9E66-5C1C9955B531}" destId="{9F51385A-A4E8-438B-A39A-6836A0D80ED6}" srcOrd="0" destOrd="0" presId="urn:microsoft.com/office/officeart/2005/8/layout/cycle4"/>
    <dgm:cxn modelId="{50CCF6A9-ED98-4CFA-A244-DD26A44DF726}" type="presParOf" srcId="{A0359151-8CA1-43CE-9E66-5C1C9955B531}" destId="{CD775732-350A-4435-AF1B-4712B9F6E793}" srcOrd="1" destOrd="0" presId="urn:microsoft.com/office/officeart/2005/8/layout/cycle4"/>
    <dgm:cxn modelId="{4A1BC3D9-EBDC-40E5-A0BB-3E156F21E16D}" type="presParOf" srcId="{A0359151-8CA1-43CE-9E66-5C1C9955B531}" destId="{C3A5B03E-17D2-45C2-8893-581A9E8FF854}" srcOrd="2" destOrd="0" presId="urn:microsoft.com/office/officeart/2005/8/layout/cycle4"/>
    <dgm:cxn modelId="{6AAAFDAD-0A9C-429E-A815-94266820724C}" type="presParOf" srcId="{A0359151-8CA1-43CE-9E66-5C1C9955B531}" destId="{06266FE1-26C3-4FB3-8C6A-19A8E77B4BDB}" srcOrd="3" destOrd="0" presId="urn:microsoft.com/office/officeart/2005/8/layout/cycle4"/>
    <dgm:cxn modelId="{F085ED41-9133-40A5-9F27-7F55B380A4C9}" type="presParOf" srcId="{A0359151-8CA1-43CE-9E66-5C1C9955B531}" destId="{27AEF46E-6F71-4667-B99A-7210A8F3305B}" srcOrd="4" destOrd="0" presId="urn:microsoft.com/office/officeart/2005/8/layout/cycle4"/>
    <dgm:cxn modelId="{AABAD059-7A56-45C3-8D08-DEF174C5F7FB}" type="presParOf" srcId="{10961330-9498-424F-B717-CBE4CE468AFF}" destId="{6951FA40-DC6C-4B16-B935-6A7B9594BDBD}" srcOrd="2" destOrd="0" presId="urn:microsoft.com/office/officeart/2005/8/layout/cycle4"/>
    <dgm:cxn modelId="{DF0CEF5F-5438-4EF2-994B-C5601E48CA10}" type="presParOf" srcId="{10961330-9498-424F-B717-CBE4CE468AFF}" destId="{B8DFBA76-99F8-4B07-A67F-F0B49134894E}"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B3B7EF-93C6-4E50-8729-D2D946E1D2C3}">
      <dsp:nvSpPr>
        <dsp:cNvPr id="0" name=""/>
        <dsp:cNvSpPr/>
      </dsp:nvSpPr>
      <dsp:spPr>
        <a:xfrm>
          <a:off x="3258" y="131020"/>
          <a:ext cx="1896802" cy="758721"/>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100000"/>
            </a:lnSpc>
            <a:spcBef>
              <a:spcPct val="0"/>
            </a:spcBef>
            <a:spcAft>
              <a:spcPts val="800"/>
            </a:spcAft>
            <a:buNone/>
          </a:pPr>
          <a:r>
            <a:rPr lang="en-US" sz="1400" kern="1200" dirty="0"/>
            <a:t>Customers paying you current</a:t>
          </a:r>
        </a:p>
      </dsp:txBody>
      <dsp:txXfrm>
        <a:off x="382619" y="131020"/>
        <a:ext cx="1138081" cy="758721"/>
      </dsp:txXfrm>
    </dsp:sp>
    <dsp:sp modelId="{BE6DAF63-A0EF-4846-B955-273B70565A4D}">
      <dsp:nvSpPr>
        <dsp:cNvPr id="0" name=""/>
        <dsp:cNvSpPr/>
      </dsp:nvSpPr>
      <dsp:spPr>
        <a:xfrm>
          <a:off x="1710380" y="131020"/>
          <a:ext cx="1896802" cy="758721"/>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100000"/>
            </a:lnSpc>
            <a:spcBef>
              <a:spcPct val="0"/>
            </a:spcBef>
            <a:spcAft>
              <a:spcPts val="800"/>
            </a:spcAft>
            <a:buNone/>
          </a:pPr>
          <a:r>
            <a:rPr lang="en-US" sz="1400" kern="1200" dirty="0"/>
            <a:t>Customers paying you 30 days late</a:t>
          </a:r>
        </a:p>
      </dsp:txBody>
      <dsp:txXfrm>
        <a:off x="2089741" y="131020"/>
        <a:ext cx="1138081" cy="758721"/>
      </dsp:txXfrm>
    </dsp:sp>
    <dsp:sp modelId="{A130D7FD-C14D-4E08-BF7C-C0FEE19E3603}">
      <dsp:nvSpPr>
        <dsp:cNvPr id="0" name=""/>
        <dsp:cNvSpPr/>
      </dsp:nvSpPr>
      <dsp:spPr>
        <a:xfrm>
          <a:off x="3417503" y="131020"/>
          <a:ext cx="1896802" cy="758721"/>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100000"/>
            </a:lnSpc>
            <a:spcBef>
              <a:spcPct val="0"/>
            </a:spcBef>
            <a:spcAft>
              <a:spcPts val="800"/>
            </a:spcAft>
            <a:buNone/>
          </a:pPr>
          <a:r>
            <a:rPr lang="en-US" sz="1400" kern="1200" dirty="0"/>
            <a:t>Customers paying you 60 days late</a:t>
          </a:r>
        </a:p>
      </dsp:txBody>
      <dsp:txXfrm>
        <a:off x="3796864" y="131020"/>
        <a:ext cx="1138081" cy="758721"/>
      </dsp:txXfrm>
    </dsp:sp>
    <dsp:sp modelId="{EED78748-541B-49AC-99F8-D7D156C66450}">
      <dsp:nvSpPr>
        <dsp:cNvPr id="0" name=""/>
        <dsp:cNvSpPr/>
      </dsp:nvSpPr>
      <dsp:spPr>
        <a:xfrm>
          <a:off x="5124625" y="131020"/>
          <a:ext cx="1896802" cy="758721"/>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100000"/>
            </a:lnSpc>
            <a:spcBef>
              <a:spcPct val="0"/>
            </a:spcBef>
            <a:spcAft>
              <a:spcPts val="800"/>
            </a:spcAft>
            <a:buNone/>
          </a:pPr>
          <a:r>
            <a:rPr lang="en-US" sz="1400" kern="1200" dirty="0"/>
            <a:t>Customers paying you 90 days late</a:t>
          </a:r>
        </a:p>
      </dsp:txBody>
      <dsp:txXfrm>
        <a:off x="5503986" y="131020"/>
        <a:ext cx="1138081" cy="7587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51385A-A4E8-438B-A39A-6836A0D80ED6}">
      <dsp:nvSpPr>
        <dsp:cNvPr id="0" name=""/>
        <dsp:cNvSpPr/>
      </dsp:nvSpPr>
      <dsp:spPr>
        <a:xfrm>
          <a:off x="2307855" y="272451"/>
          <a:ext cx="2069674" cy="2069674"/>
        </a:xfrm>
        <a:prstGeom prst="pieWedge">
          <a:avLst/>
        </a:prstGeom>
        <a:solidFill>
          <a:srgbClr val="17498E"/>
        </a:solidFill>
        <a:ln w="53975"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t>New</a:t>
          </a:r>
          <a:r>
            <a:rPr lang="en-US" sz="1600" kern="1200" dirty="0"/>
            <a:t> </a:t>
          </a:r>
          <a:r>
            <a:rPr lang="en-US" sz="1600" b="1" kern="1200" dirty="0"/>
            <a:t>Supplier</a:t>
          </a:r>
          <a:r>
            <a:rPr lang="en-US" sz="1600" kern="1200" dirty="0"/>
            <a:t> </a:t>
          </a:r>
          <a:r>
            <a:rPr lang="en-US" sz="1600" b="1" kern="1200" dirty="0"/>
            <a:t>Registration</a:t>
          </a:r>
          <a:r>
            <a:rPr lang="en-US" sz="1600" kern="1200" dirty="0"/>
            <a:t>	</a:t>
          </a:r>
        </a:p>
      </dsp:txBody>
      <dsp:txXfrm>
        <a:off x="2914048" y="878644"/>
        <a:ext cx="1463481" cy="1463481"/>
      </dsp:txXfrm>
    </dsp:sp>
    <dsp:sp modelId="{CD775732-350A-4435-AF1B-4712B9F6E793}">
      <dsp:nvSpPr>
        <dsp:cNvPr id="0" name=""/>
        <dsp:cNvSpPr/>
      </dsp:nvSpPr>
      <dsp:spPr>
        <a:xfrm rot="5400000">
          <a:off x="4473126" y="272451"/>
          <a:ext cx="2069674" cy="2069674"/>
        </a:xfrm>
        <a:prstGeom prst="pieWedge">
          <a:avLst/>
        </a:prstGeom>
        <a:solidFill>
          <a:srgbClr val="72297B"/>
        </a:solidFill>
        <a:ln w="53975"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t>Supplier Risk Assessment</a:t>
          </a:r>
        </a:p>
      </dsp:txBody>
      <dsp:txXfrm rot="-5400000">
        <a:off x="4473126" y="878644"/>
        <a:ext cx="1463481" cy="1463481"/>
      </dsp:txXfrm>
    </dsp:sp>
    <dsp:sp modelId="{C3A5B03E-17D2-45C2-8893-581A9E8FF854}">
      <dsp:nvSpPr>
        <dsp:cNvPr id="0" name=""/>
        <dsp:cNvSpPr/>
      </dsp:nvSpPr>
      <dsp:spPr>
        <a:xfrm rot="10800000">
          <a:off x="4473126" y="2437722"/>
          <a:ext cx="2069674" cy="2069674"/>
        </a:xfrm>
        <a:prstGeom prst="pieWedge">
          <a:avLst/>
        </a:prstGeom>
        <a:solidFill>
          <a:srgbClr val="126FB7"/>
        </a:solidFill>
        <a:ln w="53975"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t>Supplier Monitoring</a:t>
          </a:r>
        </a:p>
      </dsp:txBody>
      <dsp:txXfrm rot="10800000">
        <a:off x="4473126" y="2437722"/>
        <a:ext cx="1463481" cy="1463481"/>
      </dsp:txXfrm>
    </dsp:sp>
    <dsp:sp modelId="{06266FE1-26C3-4FB3-8C6A-19A8E77B4BDB}">
      <dsp:nvSpPr>
        <dsp:cNvPr id="0" name=""/>
        <dsp:cNvSpPr/>
      </dsp:nvSpPr>
      <dsp:spPr>
        <a:xfrm rot="16200000">
          <a:off x="2307855" y="2437722"/>
          <a:ext cx="2069674" cy="2069674"/>
        </a:xfrm>
        <a:prstGeom prst="pieWedge">
          <a:avLst/>
        </a:prstGeom>
        <a:solidFill>
          <a:srgbClr val="D92C81"/>
        </a:solidFill>
        <a:ln w="53975"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t>Supplier</a:t>
          </a:r>
          <a:r>
            <a:rPr lang="en-US" sz="1600" kern="1200" dirty="0"/>
            <a:t> </a:t>
          </a:r>
          <a:r>
            <a:rPr lang="en-US" sz="1600" b="1" kern="1200" dirty="0"/>
            <a:t>Analysis / Match &amp; Append</a:t>
          </a:r>
        </a:p>
      </dsp:txBody>
      <dsp:txXfrm rot="5400000">
        <a:off x="2914048" y="2437722"/>
        <a:ext cx="1463481" cy="1463481"/>
      </dsp:txXfrm>
    </dsp:sp>
    <dsp:sp modelId="{6951FA40-DC6C-4B16-B935-6A7B9594BDBD}">
      <dsp:nvSpPr>
        <dsp:cNvPr id="0" name=""/>
        <dsp:cNvSpPr/>
      </dsp:nvSpPr>
      <dsp:spPr>
        <a:xfrm>
          <a:off x="1532971" y="1979609"/>
          <a:ext cx="714587" cy="621380"/>
        </a:xfrm>
        <a:prstGeom prst="circularArrow">
          <a:avLst/>
        </a:prstGeom>
        <a:solidFill>
          <a:schemeClr val="bg1"/>
        </a:solidFill>
        <a:ln w="34925" cap="flat" cmpd="sng" algn="ctr">
          <a:noFill/>
          <a:prstDash val="solid"/>
          <a:miter lim="800000"/>
        </a:ln>
        <a:effectLst/>
      </dsp:spPr>
      <dsp:style>
        <a:lnRef idx="2">
          <a:scrgbClr r="0" g="0" b="0"/>
        </a:lnRef>
        <a:fillRef idx="1">
          <a:scrgbClr r="0" g="0" b="0"/>
        </a:fillRef>
        <a:effectRef idx="0">
          <a:scrgbClr r="0" g="0" b="0"/>
        </a:effectRef>
        <a:fontRef idx="minor"/>
      </dsp:style>
    </dsp:sp>
    <dsp:sp modelId="{B8DFBA76-99F8-4B07-A67F-F0B49134894E}">
      <dsp:nvSpPr>
        <dsp:cNvPr id="0" name=""/>
        <dsp:cNvSpPr/>
      </dsp:nvSpPr>
      <dsp:spPr>
        <a:xfrm rot="10800000">
          <a:off x="1475125" y="2082768"/>
          <a:ext cx="714587" cy="621380"/>
        </a:xfrm>
        <a:prstGeom prst="circularArrow">
          <a:avLst/>
        </a:prstGeom>
        <a:solidFill>
          <a:schemeClr val="bg1"/>
        </a:solidFill>
        <a:ln w="34925"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&#65279;<?xml version="1.0" encoding="utf-8"?><Relationships xmlns="http://schemas.openxmlformats.org/package/2006/relationships"><Relationship Type="http://schemas.openxmlformats.org/officeDocument/2006/relationships/theme" Target="/ppt/theme/theme6.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C63C8E2C-5DF0-4179-879E-48BC6FFD7EEB}" type="datetimeFigureOut">
              <a:rPr lang="en-US" smtClean="0"/>
              <a:t>8/11/2020</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C3C78A62-B8D8-4A11-B4FC-1A2A9212922D}" type="slidenum">
              <a:rPr lang="en-US" smtClean="0"/>
              <a:t>‹#›</a:t>
            </a:fld>
            <a:endParaRPr lang="en-US"/>
          </a:p>
        </p:txBody>
      </p:sp>
    </p:spTree>
    <p:extLst>
      <p:ext uri="{BB962C8B-B14F-4D97-AF65-F5344CB8AC3E}">
        <p14:creationId xmlns:p14="http://schemas.microsoft.com/office/powerpoint/2010/main" val="19099684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Relationships xmlns="http://schemas.openxmlformats.org/package/2006/relationships"><Relationship Type="http://schemas.openxmlformats.org/officeDocument/2006/relationships/slide" Target="/ppt/slides/slide1.xml" Id="rId2" /><Relationship Type="http://schemas.openxmlformats.org/officeDocument/2006/relationships/notesMaster" Target="/ppt/notesMasters/notesMaster1.xml" Id="rId1" /></Relationships>
</file>

<file path=ppt/notesSlides/_rels/notesSlide2.xml.rels>&#65279;<?xml version="1.0" encoding="utf-8"?><Relationships xmlns="http://schemas.openxmlformats.org/package/2006/relationships"><Relationship Type="http://schemas.openxmlformats.org/officeDocument/2006/relationships/slide" Target="/ppt/slides/slide2.xml" Id="rId2" /><Relationship Type="http://schemas.openxmlformats.org/officeDocument/2006/relationships/notesMaster" Target="/ppt/notesMasters/notesMaster1.xml" Id="rId1" /></Relationships>
</file>

<file path=ppt/notesSlides/_rels/notesSlide3.xml.rels>&#65279;<?xml version="1.0" encoding="utf-8"?><Relationships xmlns="http://schemas.openxmlformats.org/package/2006/relationships"><Relationship Type="http://schemas.openxmlformats.org/officeDocument/2006/relationships/slide" Target="/ppt/slides/slide3.xml" Id="rId2" /><Relationship Type="http://schemas.openxmlformats.org/officeDocument/2006/relationships/notesMaster" Target="/ppt/notesMasters/notesMaster1.xml" Id="rId1" /></Relationships>
</file>

<file path=ppt/notesSlides/_rels/notesSlide4.xml.rels>&#65279;<?xml version="1.0" encoding="utf-8"?><Relationships xmlns="http://schemas.openxmlformats.org/package/2006/relationships"><Relationship Type="http://schemas.openxmlformats.org/officeDocument/2006/relationships/slide" Target="/ppt/slides/slide4.xml" Id="rId2" /><Relationship Type="http://schemas.openxmlformats.org/officeDocument/2006/relationships/notesMaster" Target="/ppt/notesMasters/notesMaster1.xml" Id="rId1" /></Relationships>
</file>

<file path=ppt/notesSlides/_rels/notesSlide5.xml.rels>&#65279;<?xml version="1.0" encoding="utf-8"?><Relationships xmlns="http://schemas.openxmlformats.org/package/2006/relationships"><Relationship Type="http://schemas.openxmlformats.org/officeDocument/2006/relationships/slide" Target="/ppt/slides/slide5.xml" Id="rId2" /><Relationship Type="http://schemas.openxmlformats.org/officeDocument/2006/relationships/notesMaster" Target="/ppt/notesMasters/notesMaster1.xml" Id="rId1" /></Relationships>
</file>

<file path=ppt/notesSlides/_rels/notesSlide6.xml.rels>&#65279;<?xml version="1.0" encoding="utf-8"?><Relationships xmlns="http://schemas.openxmlformats.org/package/2006/relationships"><Relationship Type="http://schemas.openxmlformats.org/officeDocument/2006/relationships/slide" Target="/ppt/slides/slide6.xml" Id="rId2" /><Relationship Type="http://schemas.openxmlformats.org/officeDocument/2006/relationships/notesMaster" Target="/ppt/notesMasters/notesMaster1.xml" Id="rId1" /></Relationships>
</file>

<file path=ppt/notesSlides/_rels/notesSlide7.xml.rels>&#65279;<?xml version="1.0" encoding="utf-8"?><Relationships xmlns="http://schemas.openxmlformats.org/package/2006/relationships"><Relationship Type="http://schemas.openxmlformats.org/officeDocument/2006/relationships/slide" Target="/ppt/slides/slide7.xml" Id="rId2" /><Relationship Type="http://schemas.openxmlformats.org/officeDocument/2006/relationships/notesMaster" Target="/ppt/notesMasters/notesMaster1.xml" Id="rId1" /></Relationships>
</file>

<file path=ppt/notesSlides/_rels/notesSlide8.xml.rels>&#65279;<?xml version="1.0" encoding="utf-8"?><Relationships xmlns="http://schemas.openxmlformats.org/package/2006/relationships"><Relationship Type="http://schemas.openxmlformats.org/officeDocument/2006/relationships/slide" Target="/ppt/slides/slide8.xml" Id="rId2" /><Relationship Type="http://schemas.openxmlformats.org/officeDocument/2006/relationships/notesMaster" Target="/ppt/notesMasters/notesMaster1.xml" Id="rId1" /></Relationships>
</file>

<file path=ppt/notesSlides/_rels/notesSlide9.xml.rels>&#65279;<?xml version="1.0" encoding="utf-8"?><Relationships xmlns="http://schemas.openxmlformats.org/package/2006/relationships"><Relationship Type="http://schemas.openxmlformats.org/officeDocument/2006/relationships/slide" Target="/ppt/slides/slide9.xml" Id="rId2" /><Relationship Type="http://schemas.openxmlformats.org/officeDocument/2006/relationships/notesMaster" Target="/ppt/notesMasters/notesMaster1.xml" Id="rId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Id2" /><Relationship Type="http://schemas.openxmlformats.org/officeDocument/2006/relationships/notesMaster" Target="/ppt/notesMasters/notesMaster1.xml" Id="rId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Id2" /><Relationship Type="http://schemas.openxmlformats.org/officeDocument/2006/relationships/notesMaster" Target="/ppt/notesMasters/notesMaster1.xml" Id="rId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Id2" /><Relationship Type="http://schemas.openxmlformats.org/officeDocument/2006/relationships/notesMaster" Target="/ppt/notesMasters/notesMaster1.xml" Id="rId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Id2" /><Relationship Type="http://schemas.openxmlformats.org/officeDocument/2006/relationships/notesMaster" Target="/ppt/notesMasters/notesMaster1.xml" Id="rId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Id2" /><Relationship Type="http://schemas.openxmlformats.org/officeDocument/2006/relationships/notesMaster" Target="/ppt/notesMasters/notesMaster1.xml" Id="rId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Id2" /><Relationship Type="http://schemas.openxmlformats.org/officeDocument/2006/relationships/notesMaster" Target="/ppt/notesMasters/notesMaster1.xml" Id="rId1" /></Relationships>
</file>

<file path=ppt/notesSlides/_rels/notesSlide16.xml.rels>&#65279;<?xml version="1.0" encoding="utf-8"?><Relationships xmlns="http://schemas.openxmlformats.org/package/2006/relationships"><Relationship Type="http://schemas.openxmlformats.org/officeDocument/2006/relationships/slide" Target="/ppt/slides/slide18.xml" Id="rId2" /><Relationship Type="http://schemas.openxmlformats.org/officeDocument/2006/relationships/notesMaster" Target="/ppt/notesMasters/notesMaster1.xml" Id="rId1" /></Relationships>
</file>

<file path=ppt/notesSlides/_rels/notesSlide17.xml.rels>&#65279;<?xml version="1.0" encoding="utf-8"?><Relationships xmlns="http://schemas.openxmlformats.org/package/2006/relationships"><Relationship Type="http://schemas.openxmlformats.org/officeDocument/2006/relationships/slide" Target="/ppt/slides/slide19.xml" Id="rId2" /><Relationship Type="http://schemas.openxmlformats.org/officeDocument/2006/relationships/notesMaster" Target="/ppt/notesMasters/notesMaster1.xml" Id="rId1" /></Relationships>
</file>

<file path=ppt/notesSlides/_rels/notesSlide18.xml.rels>&#65279;<?xml version="1.0" encoding="utf-8"?><Relationships xmlns="http://schemas.openxmlformats.org/package/2006/relationships"><Relationship Type="http://schemas.openxmlformats.org/officeDocument/2006/relationships/slide" Target="/ppt/slides/slide20.xml" Id="rId2" /><Relationship Type="http://schemas.openxmlformats.org/officeDocument/2006/relationships/notesMaster" Target="/ppt/notesMasters/notesMaster1.xml" Id="rId1" /></Relationships>
</file>

<file path=ppt/notesSlides/_rels/notesSlide19.xml.rels>&#65279;<?xml version="1.0" encoding="utf-8"?><Relationships xmlns="http://schemas.openxmlformats.org/package/2006/relationships"><Relationship Type="http://schemas.openxmlformats.org/officeDocument/2006/relationships/slide" Target="/ppt/slides/slide21.xml" Id="rId2" /><Relationship Type="http://schemas.openxmlformats.org/officeDocument/2006/relationships/notesMaster" Target="/ppt/notesMasters/notesMaster1.xml" Id="rId1" /></Relationships>
</file>

<file path=ppt/notesSlides/_rels/notesSlide20.xml.rels>&#65279;<?xml version="1.0" encoding="utf-8"?><Relationships xmlns="http://schemas.openxmlformats.org/package/2006/relationships"><Relationship Type="http://schemas.openxmlformats.org/officeDocument/2006/relationships/slide" Target="/ppt/slides/slide22.xml" Id="rId2" /><Relationship Type="http://schemas.openxmlformats.org/officeDocument/2006/relationships/notesMaster" Target="/ppt/notesMasters/notesMaster1.xml" Id="rId1" /></Relationships>
</file>

<file path=ppt/notesSlides/_rels/notesSlide21.xml.rels>&#65279;<?xml version="1.0" encoding="utf-8"?><Relationships xmlns="http://schemas.openxmlformats.org/package/2006/relationships"><Relationship Type="http://schemas.openxmlformats.org/officeDocument/2006/relationships/slide" Target="/ppt/slides/slide23.xml" Id="rId2" /><Relationship Type="http://schemas.openxmlformats.org/officeDocument/2006/relationships/notesMaster" Target="/ppt/notesMasters/notesMaster1.xml" Id="rId1" /></Relationships>
</file>

<file path=ppt/notesSlides/_rels/notesSlide22.xml.rels>&#65279;<?xml version="1.0" encoding="utf-8"?><Relationships xmlns="http://schemas.openxmlformats.org/package/2006/relationships"><Relationship Type="http://schemas.openxmlformats.org/officeDocument/2006/relationships/slide" Target="/ppt/slides/slide24.xml" Id="rId2" /><Relationship Type="http://schemas.openxmlformats.org/officeDocument/2006/relationships/notesMaster" Target="/ppt/notesMasters/notesMaster1.xml" Id="rId1" /></Relationships>
</file>

<file path=ppt/notesSlides/_rels/notesSlide23.xml.rels>&#65279;<?xml version="1.0" encoding="utf-8"?><Relationships xmlns="http://schemas.openxmlformats.org/package/2006/relationships"><Relationship Type="http://schemas.openxmlformats.org/officeDocument/2006/relationships/slide" Target="/ppt/slides/slide25.xml" Id="rId2" /><Relationship Type="http://schemas.openxmlformats.org/officeDocument/2006/relationships/notesMaster" Target="/ppt/notesMasters/notesMaster1.xml" Id="rId1"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C78A62-B8D8-4A11-B4FC-1A2A9212922D}" type="slidenum">
              <a:rPr lang="en-US" smtClean="0"/>
              <a:t>1</a:t>
            </a:fld>
            <a:endParaRPr lang="en-US"/>
          </a:p>
        </p:txBody>
      </p:sp>
    </p:spTree>
    <p:extLst>
      <p:ext uri="{BB962C8B-B14F-4D97-AF65-F5344CB8AC3E}">
        <p14:creationId xmlns:p14="http://schemas.microsoft.com/office/powerpoint/2010/main" val="30430555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C78A62-B8D8-4A11-B4FC-1A2A9212922D}" type="slidenum">
              <a:rPr lang="en-US" smtClean="0"/>
              <a:t>2</a:t>
            </a:fld>
            <a:endParaRPr lang="en-US"/>
          </a:p>
        </p:txBody>
      </p:sp>
    </p:spTree>
    <p:extLst>
      <p:ext uri="{BB962C8B-B14F-4D97-AF65-F5344CB8AC3E}">
        <p14:creationId xmlns:p14="http://schemas.microsoft.com/office/powerpoint/2010/main" val="3345150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C78A62-B8D8-4A11-B4FC-1A2A9212922D}" type="slidenum">
              <a:rPr lang="en-US" smtClean="0"/>
              <a:t>3</a:t>
            </a:fld>
            <a:endParaRPr lang="en-US"/>
          </a:p>
        </p:txBody>
      </p:sp>
    </p:spTree>
    <p:extLst>
      <p:ext uri="{BB962C8B-B14F-4D97-AF65-F5344CB8AC3E}">
        <p14:creationId xmlns:p14="http://schemas.microsoft.com/office/powerpoint/2010/main" val="1576913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46061FB9-FFDC-4148-93BC-4AB0B5391132}" type="slidenum">
              <a:rPr lang="en-US" smtClean="0"/>
              <a:pPr>
                <a:defRPr/>
              </a:pPr>
              <a:t>4</a:t>
            </a:fld>
            <a:endParaRPr lang="en-US" dirty="0"/>
          </a:p>
        </p:txBody>
      </p:sp>
    </p:spTree>
    <p:extLst>
      <p:ext uri="{BB962C8B-B14F-4D97-AF65-F5344CB8AC3E}">
        <p14:creationId xmlns:p14="http://schemas.microsoft.com/office/powerpoint/2010/main" val="13401183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Arial" panose="020B0604020202020204" pitchFamily="34" charset="0"/>
                <a:ea typeface="+mn-ea"/>
                <a:cs typeface="+mn-cs"/>
              </a:rPr>
              <a:t>Ann and Ali</a:t>
            </a:r>
          </a:p>
          <a:p>
            <a:endParaRPr lang="en-US" sz="1200" kern="1200" dirty="0">
              <a:solidFill>
                <a:schemeClr val="tx1"/>
              </a:solidFill>
              <a:effectLst/>
              <a:latin typeface="Arial" panose="020B0604020202020204" pitchFamily="34" charset="0"/>
              <a:ea typeface="+mn-ea"/>
              <a:cs typeface="+mn-cs"/>
            </a:endParaRPr>
          </a:p>
          <a:p>
            <a:endParaRPr lang="en-US" dirty="0"/>
          </a:p>
          <a:p>
            <a:endParaRPr lang="en-US" dirty="0"/>
          </a:p>
        </p:txBody>
      </p:sp>
      <p:sp>
        <p:nvSpPr>
          <p:cNvPr id="4" name="Slide Number Placeholder 3"/>
          <p:cNvSpPr>
            <a:spLocks noGrp="1"/>
          </p:cNvSpPr>
          <p:nvPr>
            <p:ph type="sldNum" sz="quarter" idx="5"/>
          </p:nvPr>
        </p:nvSpPr>
        <p:spPr/>
        <p:txBody>
          <a:bodyPr/>
          <a:lstStyle/>
          <a:p>
            <a:fld id="{5D958377-8945-4A29-AA61-C5A798FE2322}" type="slidenum">
              <a:rPr lang="en-GB" smtClean="0"/>
              <a:pPr/>
              <a:t>5</a:t>
            </a:fld>
            <a:endParaRPr lang="en-GB" dirty="0"/>
          </a:p>
        </p:txBody>
      </p:sp>
    </p:spTree>
    <p:extLst>
      <p:ext uri="{BB962C8B-B14F-4D97-AF65-F5344CB8AC3E}">
        <p14:creationId xmlns:p14="http://schemas.microsoft.com/office/powerpoint/2010/main" val="26603444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Date Placeholder 3"/>
          <p:cNvSpPr>
            <a:spLocks noGrp="1"/>
          </p:cNvSpPr>
          <p:nvPr>
            <p:ph type="dt" idx="10"/>
          </p:nvPr>
        </p:nvSpPr>
        <p:spPr/>
        <p:txBody>
          <a:bodyPr/>
          <a:lstStyle/>
          <a:p>
            <a:fld id="{D6CFB62A-1EB8-4234-9A69-479487D0C5F9}" type="datetime1">
              <a:rPr lang="en-US" smtClean="0"/>
              <a:t>8/11/2020</a:t>
            </a:fld>
            <a:endParaRPr lang="en-GB" dirty="0"/>
          </a:p>
        </p:txBody>
      </p:sp>
      <p:sp>
        <p:nvSpPr>
          <p:cNvPr id="5" name="Slide Number Placeholder 4"/>
          <p:cNvSpPr>
            <a:spLocks noGrp="1"/>
          </p:cNvSpPr>
          <p:nvPr>
            <p:ph type="sldNum" sz="quarter" idx="11"/>
          </p:nvPr>
        </p:nvSpPr>
        <p:spPr/>
        <p:txBody>
          <a:bodyPr/>
          <a:lstStyle/>
          <a:p>
            <a:fld id="{5D958377-8945-4A29-AA61-C5A798FE2322}" type="slidenum">
              <a:rPr lang="en-GB" smtClean="0"/>
              <a:pPr/>
              <a:t>6</a:t>
            </a:fld>
            <a:endParaRPr lang="en-GB" dirty="0"/>
          </a:p>
        </p:txBody>
      </p:sp>
    </p:spTree>
    <p:extLst>
      <p:ext uri="{BB962C8B-B14F-4D97-AF65-F5344CB8AC3E}">
        <p14:creationId xmlns:p14="http://schemas.microsoft.com/office/powerpoint/2010/main" val="17310336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fld id="{407DF8C7-200C-46EB-B097-9A3A828B25F9}" type="datetime1">
              <a:rPr lang="en-US" smtClean="0"/>
              <a:t>8/11/2020</a:t>
            </a:fld>
            <a:endParaRPr lang="en-GB" dirty="0"/>
          </a:p>
        </p:txBody>
      </p:sp>
      <p:sp>
        <p:nvSpPr>
          <p:cNvPr id="5" name="Slide Number Placeholder 4"/>
          <p:cNvSpPr>
            <a:spLocks noGrp="1"/>
          </p:cNvSpPr>
          <p:nvPr>
            <p:ph type="sldNum" sz="quarter" idx="11"/>
          </p:nvPr>
        </p:nvSpPr>
        <p:spPr/>
        <p:txBody>
          <a:bodyPr/>
          <a:lstStyle/>
          <a:p>
            <a:fld id="{5D958377-8945-4A29-AA61-C5A798FE2322}" type="slidenum">
              <a:rPr lang="en-GB" smtClean="0"/>
              <a:pPr/>
              <a:t>7</a:t>
            </a:fld>
            <a:endParaRPr lang="en-GB" dirty="0"/>
          </a:p>
        </p:txBody>
      </p:sp>
    </p:spTree>
    <p:extLst>
      <p:ext uri="{BB962C8B-B14F-4D97-AF65-F5344CB8AC3E}">
        <p14:creationId xmlns:p14="http://schemas.microsoft.com/office/powerpoint/2010/main" val="28665632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Ann</a:t>
            </a:r>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7DF8C7-200C-46EB-B097-9A3A828B25F9}" type="datetime1">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8/11/2020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958377-8945-4A29-AA61-C5A798FE232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47489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C78A62-B8D8-4A11-B4FC-1A2A9212922D}" type="slidenum">
              <a:rPr lang="en-US" smtClean="0"/>
              <a:t>9</a:t>
            </a:fld>
            <a:endParaRPr lang="en-US"/>
          </a:p>
        </p:txBody>
      </p:sp>
    </p:spTree>
    <p:extLst>
      <p:ext uri="{BB962C8B-B14F-4D97-AF65-F5344CB8AC3E}">
        <p14:creationId xmlns:p14="http://schemas.microsoft.com/office/powerpoint/2010/main" val="25059356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958377-8945-4A29-AA61-C5A798FE2322}" type="slidenum">
              <a:rPr lang="en-GB" smtClean="0"/>
              <a:pPr/>
              <a:t>10</a:t>
            </a:fld>
            <a:endParaRPr lang="en-GB" dirty="0"/>
          </a:p>
        </p:txBody>
      </p:sp>
    </p:spTree>
    <p:extLst>
      <p:ext uri="{BB962C8B-B14F-4D97-AF65-F5344CB8AC3E}">
        <p14:creationId xmlns:p14="http://schemas.microsoft.com/office/powerpoint/2010/main" val="37072284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C78A62-B8D8-4A11-B4FC-1A2A9212922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36397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C78A62-B8D8-4A11-B4FC-1A2A9212922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94805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C78A62-B8D8-4A11-B4FC-1A2A9212922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52284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Ann</a:t>
            </a:r>
          </a:p>
        </p:txBody>
      </p:sp>
      <p:sp>
        <p:nvSpPr>
          <p:cNvPr id="4" name="Slide Number Placeholder 3"/>
          <p:cNvSpPr>
            <a:spLocks noGrp="1"/>
          </p:cNvSpPr>
          <p:nvPr>
            <p:ph type="sldNum" sz="quarter" idx="5"/>
          </p:nvPr>
        </p:nvSpPr>
        <p:spPr/>
        <p:txBody>
          <a:bodyPr/>
          <a:lstStyle/>
          <a:p>
            <a:fld id="{C3C78A62-B8D8-4A11-B4FC-1A2A9212922D}" type="slidenum">
              <a:rPr lang="en-US" smtClean="0"/>
              <a:t>14</a:t>
            </a:fld>
            <a:endParaRPr lang="en-US"/>
          </a:p>
        </p:txBody>
      </p:sp>
    </p:spTree>
    <p:extLst>
      <p:ext uri="{BB962C8B-B14F-4D97-AF65-F5344CB8AC3E}">
        <p14:creationId xmlns:p14="http://schemas.microsoft.com/office/powerpoint/2010/main" val="723702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Nicky</a:t>
            </a:r>
          </a:p>
        </p:txBody>
      </p:sp>
      <p:sp>
        <p:nvSpPr>
          <p:cNvPr id="4" name="Slide Number Placeholder 3"/>
          <p:cNvSpPr>
            <a:spLocks noGrp="1"/>
          </p:cNvSpPr>
          <p:nvPr>
            <p:ph type="sldNum" sz="quarter" idx="5"/>
          </p:nvPr>
        </p:nvSpPr>
        <p:spPr/>
        <p:txBody>
          <a:bodyPr/>
          <a:lstStyle/>
          <a:p>
            <a:fld id="{813B84B6-B5CB-4145-ABE2-52629B3AB798}" type="slidenum">
              <a:rPr lang="en-US" smtClean="0"/>
              <a:t>15</a:t>
            </a:fld>
            <a:endParaRPr lang="en-US"/>
          </a:p>
        </p:txBody>
      </p:sp>
    </p:spTree>
    <p:extLst>
      <p:ext uri="{BB962C8B-B14F-4D97-AF65-F5344CB8AC3E}">
        <p14:creationId xmlns:p14="http://schemas.microsoft.com/office/powerpoint/2010/main" val="27846916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latin typeface="Arial" panose="020B0604020202020204" pitchFamily="34" charset="0"/>
                <a:cs typeface="Arial" panose="020B0604020202020204" pitchFamily="34" charset="0"/>
              </a:rPr>
              <a:t>Text slide </a:t>
            </a:r>
            <a:r>
              <a:rPr lang="en-GB" b="0" baseline="0" dirty="0">
                <a:latin typeface="Arial" panose="020B0604020202020204" pitchFamily="34" charset="0"/>
                <a:cs typeface="Arial" panose="020B0604020202020204" pitchFamily="34" charset="0"/>
              </a:rPr>
              <a:t>[uses Title and Content layout]</a:t>
            </a:r>
          </a:p>
          <a:p>
            <a:r>
              <a:rPr lang="en-GB" b="0" dirty="0">
                <a:latin typeface="Arial" panose="020B0604020202020204" pitchFamily="34" charset="0"/>
                <a:cs typeface="Arial" panose="020B0604020202020204" pitchFamily="34" charset="0"/>
              </a:rPr>
              <a:t>The headline appears in Arial (Experian</a:t>
            </a:r>
            <a:r>
              <a:rPr lang="en-GB" b="0" baseline="0" dirty="0">
                <a:latin typeface="Arial" panose="020B0604020202020204" pitchFamily="34" charset="0"/>
                <a:cs typeface="Arial" panose="020B0604020202020204" pitchFamily="34" charset="0"/>
              </a:rPr>
              <a:t> Dark Blue) at 36pt. If a </a:t>
            </a:r>
            <a:r>
              <a:rPr lang="en-GB" b="0" baseline="0" dirty="0" err="1">
                <a:latin typeface="Arial" panose="020B0604020202020204" pitchFamily="34" charset="0"/>
                <a:cs typeface="Arial" panose="020B0604020202020204" pitchFamily="34" charset="0"/>
              </a:rPr>
              <a:t>subheadline</a:t>
            </a:r>
            <a:r>
              <a:rPr lang="en-GB" b="0" baseline="0" dirty="0">
                <a:latin typeface="Arial" panose="020B0604020202020204" pitchFamily="34" charset="0"/>
                <a:cs typeface="Arial" panose="020B0604020202020204" pitchFamily="34" charset="0"/>
              </a:rPr>
              <a:t> is required, it should be manually sized to 22pt.</a:t>
            </a:r>
          </a:p>
          <a:p>
            <a:endParaRPr lang="en-GB" b="0" baseline="0" dirty="0">
              <a:latin typeface="Arial" panose="020B0604020202020204" pitchFamily="34" charset="0"/>
              <a:cs typeface="Arial" panose="020B0604020202020204" pitchFamily="34" charset="0"/>
            </a:endParaRPr>
          </a:p>
          <a:p>
            <a:r>
              <a:rPr lang="en-GB" b="0" baseline="0" dirty="0">
                <a:latin typeface="Arial" panose="020B0604020202020204" pitchFamily="34" charset="0"/>
                <a:cs typeface="Arial" panose="020B0604020202020204" pitchFamily="34" charset="0"/>
              </a:rPr>
              <a:t>The text has five pre-set levels in 17pt Arial, to a maximum width of 23.4cm:</a:t>
            </a:r>
          </a:p>
          <a:p>
            <a:r>
              <a:rPr lang="en-GB" b="0" baseline="0" dirty="0">
                <a:latin typeface="Arial" panose="020B0604020202020204" pitchFamily="34" charset="0"/>
                <a:cs typeface="Arial" panose="020B0604020202020204" pitchFamily="34" charset="0"/>
              </a:rPr>
              <a:t>Level 1 – ranged to the left margin for continuous text; if you require a bold subheading you can embolden this to 18pt Arial Bold</a:t>
            </a:r>
          </a:p>
          <a:p>
            <a:r>
              <a:rPr lang="en-GB" b="0" baseline="0" dirty="0">
                <a:latin typeface="Arial" panose="020B0604020202020204" pitchFamily="34" charset="0"/>
                <a:cs typeface="Arial" panose="020B0604020202020204" pitchFamily="34" charset="0"/>
              </a:rPr>
              <a:t>Level 2 – ranged to the left text margin with a round bullet, subsequent lines aligning with the text of the previous line</a:t>
            </a:r>
          </a:p>
          <a:p>
            <a:r>
              <a:rPr lang="en-GB" b="0" baseline="0" dirty="0">
                <a:latin typeface="Arial" panose="020B0604020202020204" pitchFamily="34" charset="0"/>
                <a:cs typeface="Arial" panose="020B0604020202020204" pitchFamily="34" charset="0"/>
              </a:rPr>
              <a:t>Level 3 – horizontal dash bullet, subsequent lines aligning with the text of the previous line</a:t>
            </a:r>
          </a:p>
          <a:p>
            <a:r>
              <a:rPr lang="en-GB" b="0" baseline="0" dirty="0">
                <a:latin typeface="Arial" panose="020B0604020202020204" pitchFamily="34" charset="0"/>
                <a:cs typeface="Arial" panose="020B0604020202020204" pitchFamily="34" charset="0"/>
              </a:rPr>
              <a:t>Level 4 – round bullet, subsequent lines aligning with the text of the previous line</a:t>
            </a:r>
          </a:p>
          <a:p>
            <a:r>
              <a:rPr lang="en-GB" b="0" baseline="0" dirty="0">
                <a:latin typeface="Arial" panose="020B0604020202020204" pitchFamily="34" charset="0"/>
                <a:cs typeface="Arial" panose="020B0604020202020204" pitchFamily="34" charset="0"/>
              </a:rPr>
              <a:t>Level 5 –horizontal dash bullet, subsequent lines aligning with the text of the previous line</a:t>
            </a:r>
          </a:p>
          <a:p>
            <a:endParaRPr lang="en-GB" b="0" baseline="0" dirty="0">
              <a:latin typeface="Arial" panose="020B0604020202020204" pitchFamily="34" charset="0"/>
              <a:cs typeface="Arial" panose="020B0604020202020204" pitchFamily="34" charset="0"/>
            </a:endParaRPr>
          </a:p>
          <a:p>
            <a:r>
              <a:rPr lang="en-GB" b="0" baseline="0" dirty="0">
                <a:latin typeface="Arial" panose="020B0604020202020204" pitchFamily="34" charset="0"/>
                <a:cs typeface="Arial" panose="020B0604020202020204" pitchFamily="34" charset="0"/>
              </a:rPr>
              <a:t>Advancing through the text levels can be done by using the ‘Increase List Level’ and ‘Decrease List Level’ buttons in the ‘Paragraph’ tools on the ‘Home’ ribbon.</a:t>
            </a:r>
          </a:p>
          <a:p>
            <a:endParaRPr lang="en-GB" b="0" baseline="0" dirty="0">
              <a:latin typeface="Arial" panose="020B0604020202020204" pitchFamily="34" charset="0"/>
              <a:cs typeface="Arial" panose="020B0604020202020204" pitchFamily="34" charset="0"/>
            </a:endParaRPr>
          </a:p>
          <a:p>
            <a:r>
              <a:rPr lang="en-GB" b="0" baseline="0" dirty="0">
                <a:latin typeface="Arial" panose="020B0604020202020204" pitchFamily="34" charset="0"/>
                <a:cs typeface="Arial" panose="020B0604020202020204" pitchFamily="34" charset="0"/>
              </a:rPr>
              <a:t>If your text content exceeds the depth of the text box, you may need to consider creating an additional slide.</a:t>
            </a:r>
          </a:p>
          <a:p>
            <a:endParaRPr lang="en-GB" b="0" baseline="0" dirty="0">
              <a:latin typeface="Arial" panose="020B0604020202020204" pitchFamily="34" charset="0"/>
              <a:cs typeface="Arial" panose="020B0604020202020204" pitchFamily="34" charset="0"/>
            </a:endParaRPr>
          </a:p>
          <a:p>
            <a:pPr defTabSz="966246"/>
            <a:r>
              <a:rPr lang="en-GB" baseline="0" dirty="0">
                <a:latin typeface="Arial" panose="020B0604020202020204" pitchFamily="34" charset="0"/>
                <a:cs typeface="Arial" panose="020B0604020202020204" pitchFamily="34" charset="0"/>
              </a:rPr>
              <a:t>The brand mark on this slide layout is set up at the correct size and position and should not be altered. </a:t>
            </a:r>
            <a:r>
              <a:rPr lang="en-GB" b="0" baseline="0" dirty="0">
                <a:latin typeface="Arial" panose="020B0604020202020204" pitchFamily="34" charset="0"/>
                <a:cs typeface="Arial" panose="020B0604020202020204" pitchFamily="34" charset="0"/>
              </a:rPr>
              <a:t>The date and footer info can be edited across all slides by using the ‘Header and Footer’ settings on the ‘Insert’ ribbon (do not edit these manually on the individual slides).</a:t>
            </a:r>
          </a:p>
        </p:txBody>
      </p:sp>
      <p:sp>
        <p:nvSpPr>
          <p:cNvPr id="4" name="Slide Number Placeholder 3"/>
          <p:cNvSpPr>
            <a:spLocks noGrp="1"/>
          </p:cNvSpPr>
          <p:nvPr>
            <p:ph type="sldNum" sz="quarter" idx="10"/>
          </p:nvPr>
        </p:nvSpPr>
        <p:spPr/>
        <p:txBody>
          <a:bodyPr/>
          <a:lstStyle/>
          <a:p>
            <a:pPr marL="0" marR="0" lvl="0" indent="0" algn="r" defTabSz="1218987" rtl="0" eaLnBrk="1" fontAlgn="auto" latinLnBrk="0" hangingPunct="1">
              <a:lnSpc>
                <a:spcPct val="100000"/>
              </a:lnSpc>
              <a:spcBef>
                <a:spcPts val="0"/>
              </a:spcBef>
              <a:spcAft>
                <a:spcPts val="0"/>
              </a:spcAft>
              <a:buClrTx/>
              <a:buSzTx/>
              <a:buFontTx/>
              <a:buNone/>
              <a:tabLst/>
              <a:defRPr/>
            </a:pPr>
            <a:fld id="{5D958377-8945-4A29-AA61-C5A798FE2322}"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8987"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864825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958377-8945-4A29-AA61-C5A798FE232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72660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C78A62-B8D8-4A11-B4FC-1A2A9212922D}" type="slidenum">
              <a:rPr lang="en-US" smtClean="0"/>
              <a:t>20</a:t>
            </a:fld>
            <a:endParaRPr lang="en-US"/>
          </a:p>
        </p:txBody>
      </p:sp>
    </p:spTree>
    <p:extLst>
      <p:ext uri="{BB962C8B-B14F-4D97-AF65-F5344CB8AC3E}">
        <p14:creationId xmlns:p14="http://schemas.microsoft.com/office/powerpoint/2010/main" val="13596504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Ali</a:t>
            </a:r>
          </a:p>
        </p:txBody>
      </p:sp>
      <p:sp>
        <p:nvSpPr>
          <p:cNvPr id="4" name="Slide Number Placeholder 3"/>
          <p:cNvSpPr>
            <a:spLocks noGrp="1"/>
          </p:cNvSpPr>
          <p:nvPr>
            <p:ph type="sldNum" sz="quarter" idx="5"/>
          </p:nvPr>
        </p:nvSpPr>
        <p:spPr/>
        <p:txBody>
          <a:bodyPr/>
          <a:lstStyle/>
          <a:p>
            <a:fld id="{C3C78A62-B8D8-4A11-B4FC-1A2A9212922D}" type="slidenum">
              <a:rPr lang="en-US" smtClean="0"/>
              <a:t>21</a:t>
            </a:fld>
            <a:endParaRPr lang="en-US"/>
          </a:p>
        </p:txBody>
      </p:sp>
    </p:spTree>
    <p:extLst>
      <p:ext uri="{BB962C8B-B14F-4D97-AF65-F5344CB8AC3E}">
        <p14:creationId xmlns:p14="http://schemas.microsoft.com/office/powerpoint/2010/main" val="14931036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John </a:t>
            </a:r>
          </a:p>
        </p:txBody>
      </p:sp>
      <p:sp>
        <p:nvSpPr>
          <p:cNvPr id="4" name="Slide Number Placeholder 3"/>
          <p:cNvSpPr>
            <a:spLocks noGrp="1"/>
          </p:cNvSpPr>
          <p:nvPr>
            <p:ph type="sldNum" sz="quarter" idx="5"/>
          </p:nvPr>
        </p:nvSpPr>
        <p:spPr/>
        <p:txBody>
          <a:bodyPr/>
          <a:lstStyle/>
          <a:p>
            <a:fld id="{C3C78A62-B8D8-4A11-B4FC-1A2A9212922D}" type="slidenum">
              <a:rPr lang="en-US" smtClean="0"/>
              <a:t>22</a:t>
            </a:fld>
            <a:endParaRPr lang="en-US"/>
          </a:p>
        </p:txBody>
      </p:sp>
    </p:spTree>
    <p:extLst>
      <p:ext uri="{BB962C8B-B14F-4D97-AF65-F5344CB8AC3E}">
        <p14:creationId xmlns:p14="http://schemas.microsoft.com/office/powerpoint/2010/main" val="41440967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t>John </a:t>
            </a:r>
          </a:p>
        </p:txBody>
      </p:sp>
      <p:sp>
        <p:nvSpPr>
          <p:cNvPr id="4" name="Slide Number Placeholder 3"/>
          <p:cNvSpPr>
            <a:spLocks noGrp="1"/>
          </p:cNvSpPr>
          <p:nvPr>
            <p:ph type="sldNum" sz="quarter" idx="10"/>
          </p:nvPr>
        </p:nvSpPr>
        <p:spPr/>
        <p:txBody>
          <a:bodyPr/>
          <a:lstStyle/>
          <a:p>
            <a:pPr>
              <a:defRPr/>
            </a:pPr>
            <a:fld id="{46061FB9-FFDC-4148-93BC-4AB0B5391132}" type="slidenum">
              <a:rPr lang="en-US" smtClean="0"/>
              <a:pPr>
                <a:defRPr/>
              </a:pPr>
              <a:t>23</a:t>
            </a:fld>
            <a:endParaRPr lang="en-US"/>
          </a:p>
        </p:txBody>
      </p:sp>
    </p:spTree>
    <p:extLst>
      <p:ext uri="{BB962C8B-B14F-4D97-AF65-F5344CB8AC3E}">
        <p14:creationId xmlns:p14="http://schemas.microsoft.com/office/powerpoint/2010/main" val="4595036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Steve</a:t>
            </a:r>
          </a:p>
        </p:txBody>
      </p:sp>
      <p:sp>
        <p:nvSpPr>
          <p:cNvPr id="4" name="Slide Number Placeholder 3"/>
          <p:cNvSpPr>
            <a:spLocks noGrp="1"/>
          </p:cNvSpPr>
          <p:nvPr>
            <p:ph type="sldNum" sz="quarter" idx="5"/>
          </p:nvPr>
        </p:nvSpPr>
        <p:spPr/>
        <p:txBody>
          <a:bodyPr/>
          <a:lstStyle/>
          <a:p>
            <a:fld id="{C3C78A62-B8D8-4A11-B4FC-1A2A9212922D}" type="slidenum">
              <a:rPr lang="en-US" smtClean="0"/>
              <a:t>24</a:t>
            </a:fld>
            <a:endParaRPr lang="en-US"/>
          </a:p>
        </p:txBody>
      </p:sp>
    </p:spTree>
    <p:extLst>
      <p:ext uri="{BB962C8B-B14F-4D97-AF65-F5344CB8AC3E}">
        <p14:creationId xmlns:p14="http://schemas.microsoft.com/office/powerpoint/2010/main" val="38694879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47725" y="1243013"/>
            <a:ext cx="5961063" cy="3352800"/>
          </a:xfrm>
        </p:spPr>
      </p:sp>
      <p:sp>
        <p:nvSpPr>
          <p:cNvPr id="4" name="Slide Number Placeholder 3"/>
          <p:cNvSpPr>
            <a:spLocks noGrp="1"/>
          </p:cNvSpPr>
          <p:nvPr>
            <p:ph type="sldNum" sz="quarter" idx="10"/>
          </p:nvPr>
        </p:nvSpPr>
        <p:spPr/>
        <p:txBody>
          <a:bodyPr/>
          <a:lstStyle/>
          <a:p>
            <a:fld id="{5D958377-8945-4A29-AA61-C5A798FE2322}" type="slidenum">
              <a:rPr lang="en-GB" smtClean="0"/>
              <a:t>25</a:t>
            </a:fld>
            <a:endParaRPr lang="en-GB" dirty="0"/>
          </a:p>
        </p:txBody>
      </p:sp>
      <p:sp>
        <p:nvSpPr>
          <p:cNvPr id="3" name="Notes Placeholder 2">
            <a:extLst>
              <a:ext uri="{FF2B5EF4-FFF2-40B4-BE49-F238E27FC236}">
                <a16:creationId xmlns:a16="http://schemas.microsoft.com/office/drawing/2014/main" id="{DA66F298-E081-464D-B311-4BDEB31B609E}"/>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75626683"/>
      </p:ext>
    </p:extLst>
  </p:cSld>
  <p:clrMapOvr>
    <a:masterClrMapping/>
  </p:clrMapOvr>
</p:notes>
</file>

<file path=ppt/slideLayouts/_rels/slideLayout1.xml.rels>&#65279;<?xml version="1.0" encoding="utf-8"?><Relationships xmlns="http://schemas.openxmlformats.org/package/2006/relationships"><Relationship Type="http://schemas.openxmlformats.org/officeDocument/2006/relationships/image" Target="/ppt/media/image2.png" Id="rId3" /><Relationship Type="http://schemas.openxmlformats.org/officeDocument/2006/relationships/image" Target="/ppt/media/image1.emf" Id="rId2" /><Relationship Type="http://schemas.openxmlformats.org/officeDocument/2006/relationships/slideMaster" Target="/ppt/slideMasters/slideMaster1.xml" Id="rId1" /></Relationships>
</file>

<file path=ppt/slideLayouts/_rels/slideLayout3.xml.rels>&#65279;<?xml version="1.0" encoding="utf-8"?><Relationships xmlns="http://schemas.openxmlformats.org/package/2006/relationships"><Relationship Type="http://schemas.openxmlformats.org/officeDocument/2006/relationships/image" Target="/ppt/media/image4.jpeg" Id="rId3" /><Relationship Type="http://schemas.openxmlformats.org/officeDocument/2006/relationships/image" Target="/ppt/media/image3.jpg" Id="rId2" /><Relationship Type="http://schemas.openxmlformats.org/officeDocument/2006/relationships/slideMaster" Target="/ppt/slideMasters/slideMaster1.xml" Id="rId1" /><Relationship Type="http://schemas.openxmlformats.org/officeDocument/2006/relationships/image" Target="/ppt/media/image2.png" Id="rId5" /><Relationship Type="http://schemas.openxmlformats.org/officeDocument/2006/relationships/image" Target="/ppt/media/image1.emf" Id="rId4"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_rels/slideLayout9.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_rels/slideLayout16.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_rels/slideLayout18.xml.rels>&#65279;<?xml version="1.0" encoding="utf-8"?><Relationships xmlns="http://schemas.openxmlformats.org/package/2006/relationships"><Relationship Type="http://schemas.openxmlformats.org/officeDocument/2006/relationships/image" Target="/ppt/media/image5.png" Id="rId2" /><Relationship Type="http://schemas.openxmlformats.org/officeDocument/2006/relationships/slideMaster" Target="/ppt/slideMasters/slideMaster1.xml" Id="rId1" /></Relationships>
</file>

<file path=ppt/slideLayouts/_rels/slideLayout19.xml.rels>&#65279;<?xml version="1.0" encoding="utf-8"?><Relationships xmlns="http://schemas.openxmlformats.org/package/2006/relationships"><Relationship Type="http://schemas.openxmlformats.org/officeDocument/2006/relationships/image" Target="/ppt/media/image6.png" Id="rId2" /><Relationship Type="http://schemas.openxmlformats.org/officeDocument/2006/relationships/slideMaster" Target="/ppt/slideMasters/slideMaster1.xml" Id="rId1" /></Relationships>
</file>

<file path=ppt/slideLayouts/_rels/slideLayout20.xml.rels>&#65279;<?xml version="1.0" encoding="utf-8"?><Relationships xmlns="http://schemas.openxmlformats.org/package/2006/relationships"><Relationship Type="http://schemas.openxmlformats.org/officeDocument/2006/relationships/image" Target="/ppt/media/image5.png" Id="rId2" /><Relationship Type="http://schemas.openxmlformats.org/officeDocument/2006/relationships/slideMaster" Target="/ppt/slideMasters/slideMaster1.xml" Id="rId1" /></Relationships>
</file>

<file path=ppt/slideLayouts/_rels/slideLayout49.xml.rels>&#65279;<?xml version="1.0" encoding="utf-8"?><Relationships xmlns="http://schemas.openxmlformats.org/package/2006/relationships"><Relationship Type="http://schemas.openxmlformats.org/officeDocument/2006/relationships/slideMaster" Target="/ppt/slideMasters/slideMaster3.xml" Id="rId1" /></Relationships>
</file>

<file path=ppt/slideLayouts/_rels/slideLayout51.xml.rels>&#65279;<?xml version="1.0" encoding="utf-8"?><Relationships xmlns="http://schemas.openxmlformats.org/package/2006/relationships"><Relationship Type="http://schemas.openxmlformats.org/officeDocument/2006/relationships/image" Target="/ppt/media/image5.png" Id="rId2" /><Relationship Type="http://schemas.openxmlformats.org/officeDocument/2006/relationships/slideMaster" Target="/ppt/slideMasters/slideMaster3.xml" Id="rId1" /></Relationships>
</file>

<file path=ppt/slideLayouts/_rels/slideLayout53.xml.rels>&#65279;<?xml version="1.0" encoding="utf-8"?><Relationships xmlns="http://schemas.openxmlformats.org/package/2006/relationships"><Relationship Type="http://schemas.openxmlformats.org/officeDocument/2006/relationships/image" Target="/ppt/media/image5.png" Id="rId2" /><Relationship Type="http://schemas.openxmlformats.org/officeDocument/2006/relationships/slideMaster" Target="/ppt/slideMasters/slideMaster3.xml" Id="rId1" /></Relationships>
</file>

<file path=ppt/slideLayouts/_rels/slideLayout73.xml.rels>&#65279;<?xml version="1.0" encoding="utf-8"?><Relationships xmlns="http://schemas.openxmlformats.org/package/2006/relationships"><Relationship Type="http://schemas.openxmlformats.org/officeDocument/2006/relationships/slideMaster" Target="/ppt/slideMasters/slideMaster4.xml" Id="rId1" /></Relationships>
</file>

<file path=ppt/slideLayouts/_rels/slideLayout74.xml.rels>&#65279;<?xml version="1.0" encoding="utf-8"?><Relationships xmlns="http://schemas.openxmlformats.org/package/2006/relationships"><Relationship Type="http://schemas.openxmlformats.org/officeDocument/2006/relationships/slideMaster" Target="/ppt/slideMasters/slideMaster4.xml" Id="rId1"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Holding Slide">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1494191" y="6405118"/>
            <a:ext cx="720000" cy="216000"/>
          </a:xfrm>
          <a:prstGeom prst="rect">
            <a:avLst/>
          </a:prstGeom>
        </p:spPr>
        <p:txBody>
          <a:bodyPr/>
          <a:lstStyle/>
          <a:p>
            <a:fld id="{0A9D3202-A904-4B8E-95A8-600B526D2BE6}" type="datetime1">
              <a:rPr lang="en-GB" smtClean="0"/>
              <a:t>11/08/2020</a:t>
            </a:fld>
            <a:endParaRPr lang="en-GB" dirty="0"/>
          </a:p>
        </p:txBody>
      </p:sp>
      <p:sp>
        <p:nvSpPr>
          <p:cNvPr id="5" name="Footer Placeholder 4"/>
          <p:cNvSpPr>
            <a:spLocks noGrp="1"/>
          </p:cNvSpPr>
          <p:nvPr>
            <p:ph type="ftr" sz="quarter" idx="11"/>
          </p:nvPr>
        </p:nvSpPr>
        <p:spPr>
          <a:xfrm>
            <a:off x="2240811" y="6405118"/>
            <a:ext cx="6114625" cy="216000"/>
          </a:xfrm>
          <a:prstGeom prst="rect">
            <a:avLst/>
          </a:prstGeom>
        </p:spPr>
        <p:txBody>
          <a:bodyPr/>
          <a:lstStyle/>
          <a:p>
            <a:r>
              <a:rPr lang="en-GB"/>
              <a:t>Private and confidential     Presentation Title</a:t>
            </a:r>
            <a:endParaRPr lang="en-GB"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32000" y="2453665"/>
            <a:ext cx="6354000" cy="2075589"/>
          </a:xfrm>
          <a:prstGeom prst="rect">
            <a:avLst/>
          </a:prstGeom>
        </p:spPr>
      </p:pic>
      <p:pic>
        <p:nvPicPr>
          <p:cNvPr id="7" name="Picture 6"/>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4763" y="-1"/>
            <a:ext cx="5668148" cy="1509713"/>
          </a:xfrm>
          <a:prstGeom prst="rect">
            <a:avLst/>
          </a:prstGeom>
        </p:spPr>
      </p:pic>
    </p:spTree>
    <p:extLst>
      <p:ext uri="{BB962C8B-B14F-4D97-AF65-F5344CB8AC3E}">
        <p14:creationId xmlns:p14="http://schemas.microsoft.com/office/powerpoint/2010/main" val="447395836"/>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1_Title Slide (Background Image Fill)">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pic>
        <p:nvPicPr>
          <p:cNvPr id="10" name="Picture 9" descr="A person standing in front of a window&#10;&#10;Description automatically generated">
            <a:extLst>
              <a:ext uri="{FF2B5EF4-FFF2-40B4-BE49-F238E27FC236}">
                <a16:creationId xmlns:a16="http://schemas.microsoft.com/office/drawing/2014/main" id="{821650FB-DBA3-4287-A890-8ED9217ABCF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63" y="0"/>
            <a:ext cx="12201525" cy="6858000"/>
          </a:xfrm>
          <a:prstGeom prst="rect">
            <a:avLst/>
          </a:prstGeom>
        </p:spPr>
      </p:pic>
      <p:sp>
        <p:nvSpPr>
          <p:cNvPr id="12" name="Freeform: Shape 12"/>
          <p:cNvSpPr/>
          <p:nvPr userDrawn="1"/>
        </p:nvSpPr>
        <p:spPr>
          <a:xfrm>
            <a:off x="8983578" y="5276382"/>
            <a:ext cx="3208422" cy="1581618"/>
          </a:xfrm>
          <a:custGeom>
            <a:avLst/>
            <a:gdLst>
              <a:gd name="connsiteX0" fmla="*/ 506168 w 3208422"/>
              <a:gd name="connsiteY0" fmla="*/ 0 h 1581618"/>
              <a:gd name="connsiteX1" fmla="*/ 3208422 w 3208422"/>
              <a:gd name="connsiteY1" fmla="*/ 0 h 1581618"/>
              <a:gd name="connsiteX2" fmla="*/ 3208422 w 3208422"/>
              <a:gd name="connsiteY2" fmla="*/ 1581618 h 1581618"/>
              <a:gd name="connsiteX3" fmla="*/ 8319 w 3208422"/>
              <a:gd name="connsiteY3" fmla="*/ 1581618 h 1581618"/>
              <a:gd name="connsiteX4" fmla="*/ 0 w 3208422"/>
              <a:gd name="connsiteY4" fmla="*/ 1499095 h 1581618"/>
              <a:gd name="connsiteX5" fmla="*/ 0 w 3208422"/>
              <a:gd name="connsiteY5" fmla="*/ 506168 h 1581618"/>
              <a:gd name="connsiteX6" fmla="*/ 506168 w 3208422"/>
              <a:gd name="connsiteY6" fmla="*/ 0 h 1581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08422" h="1581618">
                <a:moveTo>
                  <a:pt x="506168" y="0"/>
                </a:moveTo>
                <a:lnTo>
                  <a:pt x="3208422" y="0"/>
                </a:lnTo>
                <a:lnTo>
                  <a:pt x="3208422" y="1581618"/>
                </a:lnTo>
                <a:lnTo>
                  <a:pt x="8319" y="1581618"/>
                </a:lnTo>
                <a:lnTo>
                  <a:pt x="0" y="1499095"/>
                </a:lnTo>
                <a:lnTo>
                  <a:pt x="0" y="506168"/>
                </a:lnTo>
                <a:cubicBezTo>
                  <a:pt x="0" y="226619"/>
                  <a:pt x="226619" y="0"/>
                  <a:pt x="506168" y="0"/>
                </a:cubicBezTo>
                <a:close/>
              </a:path>
            </a:pathLst>
          </a:custGeom>
          <a:solidFill>
            <a:schemeClr val="bg1">
              <a:alpha val="83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411479" y="5731492"/>
            <a:ext cx="2475722" cy="808716"/>
          </a:xfrm>
          <a:prstGeom prst="rect">
            <a:avLst/>
          </a:prstGeom>
        </p:spPr>
      </p:pic>
      <p:sp>
        <p:nvSpPr>
          <p:cNvPr id="2" name="Title 1"/>
          <p:cNvSpPr>
            <a:spLocks noGrp="1"/>
          </p:cNvSpPr>
          <p:nvPr>
            <p:ph type="ctrTitle"/>
          </p:nvPr>
        </p:nvSpPr>
        <p:spPr>
          <a:xfrm>
            <a:off x="468000" y="1584102"/>
            <a:ext cx="9366563" cy="759854"/>
          </a:xfrm>
        </p:spPr>
        <p:txBody>
          <a:bodyPr anchor="t" anchorCtr="0"/>
          <a:lstStyle>
            <a:lvl1pPr algn="l">
              <a:lnSpc>
                <a:spcPct val="90000"/>
              </a:lnSpc>
              <a:defRPr sz="4000"/>
            </a:lvl1pPr>
          </a:lstStyle>
          <a:p>
            <a:r>
              <a:rPr lang="en-US"/>
              <a:t>Click to edit Master title style</a:t>
            </a:r>
            <a:endParaRPr lang="en-GB" dirty="0"/>
          </a:p>
        </p:txBody>
      </p:sp>
      <p:sp>
        <p:nvSpPr>
          <p:cNvPr id="3" name="Subtitle 2"/>
          <p:cNvSpPr>
            <a:spLocks noGrp="1"/>
          </p:cNvSpPr>
          <p:nvPr>
            <p:ph type="subTitle" idx="1"/>
          </p:nvPr>
        </p:nvSpPr>
        <p:spPr>
          <a:xfrm>
            <a:off x="468000" y="2640169"/>
            <a:ext cx="9366563" cy="2340000"/>
          </a:xfrm>
        </p:spPr>
        <p:txBody>
          <a:bodyPr anchor="t" anchorCtr="0"/>
          <a:lstStyle>
            <a:lvl1pPr marL="0" indent="0" algn="l">
              <a:spcBef>
                <a:spcPts val="0"/>
              </a:spcBef>
              <a:buNone/>
              <a:defRPr sz="17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pic>
        <p:nvPicPr>
          <p:cNvPr id="8" name="Picture 7"/>
          <p:cNvPicPr>
            <a:picLocks noChangeAspect="1"/>
          </p:cNvPicPr>
          <p:nvPr userDrawn="1"/>
        </p:nvPicPr>
        <p:blipFill rotWithShape="1">
          <a:blip r:embed="rId5" cstate="screen">
            <a:extLst>
              <a:ext uri="{28A0092B-C50C-407E-A947-70E740481C1C}">
                <a14:useLocalDpi xmlns:a14="http://schemas.microsoft.com/office/drawing/2010/main" val="0"/>
              </a:ext>
            </a:extLst>
          </a:blip>
          <a:srcRect/>
          <a:stretch/>
        </p:blipFill>
        <p:spPr>
          <a:xfrm>
            <a:off x="-4763" y="-1"/>
            <a:ext cx="5668148" cy="1509713"/>
          </a:xfrm>
          <a:prstGeom prst="rect">
            <a:avLst/>
          </a:prstGeom>
        </p:spPr>
      </p:pic>
    </p:spTree>
    <p:extLst>
      <p:ext uri="{BB962C8B-B14F-4D97-AF65-F5344CB8AC3E}">
        <p14:creationId xmlns:p14="http://schemas.microsoft.com/office/powerpoint/2010/main" val="3455987711"/>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999" y="2022475"/>
            <a:ext cx="8428351" cy="360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itle 1"/>
          <p:cNvSpPr>
            <a:spLocks noGrp="1"/>
          </p:cNvSpPr>
          <p:nvPr>
            <p:ph type="title"/>
          </p:nvPr>
        </p:nvSpPr>
        <p:spPr/>
        <p:txBody>
          <a:bodyPr/>
          <a:lstStyle/>
          <a:p>
            <a:r>
              <a:rPr lang="en-US"/>
              <a:t>Click to edit Master title style</a:t>
            </a:r>
            <a:endParaRPr lang="en-GB" dirty="0"/>
          </a:p>
        </p:txBody>
      </p:sp>
      <p:sp>
        <p:nvSpPr>
          <p:cNvPr id="4" name="Date Placeholder 3"/>
          <p:cNvSpPr>
            <a:spLocks noGrp="1"/>
          </p:cNvSpPr>
          <p:nvPr>
            <p:ph type="dt" sz="half" idx="10"/>
          </p:nvPr>
        </p:nvSpPr>
        <p:spPr>
          <a:xfrm>
            <a:off x="1494191" y="6405118"/>
            <a:ext cx="720000" cy="216000"/>
          </a:xfrm>
          <a:prstGeom prst="rect">
            <a:avLst/>
          </a:prstGeom>
        </p:spPr>
        <p:txBody>
          <a:bodyPr/>
          <a:lstStyle/>
          <a:p>
            <a:fld id="{334AB644-4382-4267-B545-6B1356447DF7}" type="datetime1">
              <a:rPr lang="en-GB" smtClean="0"/>
              <a:t>11/08/2020</a:t>
            </a:fld>
            <a:endParaRPr lang="en-GB" dirty="0"/>
          </a:p>
        </p:txBody>
      </p:sp>
      <p:sp>
        <p:nvSpPr>
          <p:cNvPr id="5" name="Footer Placeholder 4"/>
          <p:cNvSpPr>
            <a:spLocks noGrp="1"/>
          </p:cNvSpPr>
          <p:nvPr>
            <p:ph type="ftr" sz="quarter" idx="11"/>
          </p:nvPr>
        </p:nvSpPr>
        <p:spPr>
          <a:xfrm>
            <a:off x="2240811" y="6405118"/>
            <a:ext cx="6114625" cy="216000"/>
          </a:xfrm>
          <a:prstGeom prst="rect">
            <a:avLst/>
          </a:prstGeom>
        </p:spPr>
        <p:txBody>
          <a:bodyPr/>
          <a:lstStyle/>
          <a:p>
            <a:r>
              <a:rPr lang="en-GB"/>
              <a:t>Private and confidential     Presentation Title</a:t>
            </a:r>
            <a:endParaRPr lang="en-GB" dirty="0"/>
          </a:p>
        </p:txBody>
      </p:sp>
    </p:spTree>
    <p:extLst>
      <p:ext uri="{BB962C8B-B14F-4D97-AF65-F5344CB8AC3E}">
        <p14:creationId xmlns:p14="http://schemas.microsoft.com/office/powerpoint/2010/main" val="4018216605"/>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Title, Text">
    <p:spTree>
      <p:nvGrpSpPr>
        <p:cNvPr id="1" name=""/>
        <p:cNvGrpSpPr/>
        <p:nvPr/>
      </p:nvGrpSpPr>
      <p:grpSpPr>
        <a:xfrm>
          <a:off x="0" y="0"/>
          <a:ext cx="0" cy="0"/>
          <a:chOff x="0" y="0"/>
          <a:chExt cx="0" cy="0"/>
        </a:xfrm>
      </p:grpSpPr>
      <p:sp>
        <p:nvSpPr>
          <p:cNvPr id="3" name="Content Placeholder 2"/>
          <p:cNvSpPr>
            <a:spLocks noGrp="1"/>
          </p:cNvSpPr>
          <p:nvPr>
            <p:ph idx="1"/>
          </p:nvPr>
        </p:nvSpPr>
        <p:spPr>
          <a:xfrm>
            <a:off x="6175062" y="2022475"/>
            <a:ext cx="5570851" cy="360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itle 1"/>
          <p:cNvSpPr>
            <a:spLocks noGrp="1"/>
          </p:cNvSpPr>
          <p:nvPr>
            <p:ph type="title"/>
          </p:nvPr>
        </p:nvSpPr>
        <p:spPr>
          <a:xfrm>
            <a:off x="6175061" y="528034"/>
            <a:ext cx="5570851" cy="1007678"/>
          </a:xfrm>
        </p:spPr>
        <p:txBody>
          <a:bodyPr/>
          <a:lstStyle/>
          <a:p>
            <a:r>
              <a:rPr lang="en-US"/>
              <a:t>Click to edit Master title style</a:t>
            </a:r>
            <a:endParaRPr lang="en-GB" dirty="0"/>
          </a:p>
        </p:txBody>
      </p:sp>
      <p:sp>
        <p:nvSpPr>
          <p:cNvPr id="4" name="Date Placeholder 3"/>
          <p:cNvSpPr>
            <a:spLocks noGrp="1"/>
          </p:cNvSpPr>
          <p:nvPr>
            <p:ph type="dt" sz="half" idx="10"/>
          </p:nvPr>
        </p:nvSpPr>
        <p:spPr>
          <a:xfrm>
            <a:off x="1494191" y="6405118"/>
            <a:ext cx="720000" cy="216000"/>
          </a:xfrm>
          <a:prstGeom prst="rect">
            <a:avLst/>
          </a:prstGeom>
        </p:spPr>
        <p:txBody>
          <a:bodyPr/>
          <a:lstStyle/>
          <a:p>
            <a:fld id="{4B931A3D-5E24-4DBB-B764-4A29A896668F}" type="datetime1">
              <a:rPr lang="en-GB" smtClean="0"/>
              <a:t>11/08/2020</a:t>
            </a:fld>
            <a:endParaRPr lang="en-GB" dirty="0"/>
          </a:p>
        </p:txBody>
      </p:sp>
      <p:sp>
        <p:nvSpPr>
          <p:cNvPr id="5" name="Footer Placeholder 4"/>
          <p:cNvSpPr>
            <a:spLocks noGrp="1"/>
          </p:cNvSpPr>
          <p:nvPr>
            <p:ph type="ftr" sz="quarter" idx="11"/>
          </p:nvPr>
        </p:nvSpPr>
        <p:spPr>
          <a:xfrm>
            <a:off x="2240811" y="6405118"/>
            <a:ext cx="6114625" cy="216000"/>
          </a:xfrm>
          <a:prstGeom prst="rect">
            <a:avLst/>
          </a:prstGeom>
        </p:spPr>
        <p:txBody>
          <a:bodyPr/>
          <a:lstStyle/>
          <a:p>
            <a:r>
              <a:rPr lang="en-GB"/>
              <a:t>Private and confidential     Presentation Title</a:t>
            </a:r>
            <a:endParaRPr lang="en-GB" dirty="0"/>
          </a:p>
        </p:txBody>
      </p:sp>
      <p:sp>
        <p:nvSpPr>
          <p:cNvPr id="7" name="Picture Placeholder 9"/>
          <p:cNvSpPr>
            <a:spLocks noGrp="1"/>
          </p:cNvSpPr>
          <p:nvPr>
            <p:ph type="pic" sz="quarter" idx="13"/>
          </p:nvPr>
        </p:nvSpPr>
        <p:spPr>
          <a:xfrm>
            <a:off x="-12879" y="-5074"/>
            <a:ext cx="5758165" cy="5750091"/>
          </a:xfrm>
          <a:custGeom>
            <a:avLst/>
            <a:gdLst>
              <a:gd name="connsiteX0" fmla="*/ 0 w 5749052"/>
              <a:gd name="connsiteY0" fmla="*/ 2044535 h 5749051"/>
              <a:gd name="connsiteX1" fmla="*/ 2044535 w 5749052"/>
              <a:gd name="connsiteY1" fmla="*/ 0 h 5749051"/>
              <a:gd name="connsiteX2" fmla="*/ 3704517 w 5749052"/>
              <a:gd name="connsiteY2" fmla="*/ 0 h 5749051"/>
              <a:gd name="connsiteX3" fmla="*/ 5749052 w 5749052"/>
              <a:gd name="connsiteY3" fmla="*/ 2044535 h 5749051"/>
              <a:gd name="connsiteX4" fmla="*/ 5749052 w 5749052"/>
              <a:gd name="connsiteY4" fmla="*/ 3704516 h 5749051"/>
              <a:gd name="connsiteX5" fmla="*/ 3704517 w 5749052"/>
              <a:gd name="connsiteY5" fmla="*/ 5749051 h 5749051"/>
              <a:gd name="connsiteX6" fmla="*/ 2044535 w 5749052"/>
              <a:gd name="connsiteY6" fmla="*/ 5749051 h 5749051"/>
              <a:gd name="connsiteX7" fmla="*/ 0 w 5749052"/>
              <a:gd name="connsiteY7" fmla="*/ 3704516 h 5749051"/>
              <a:gd name="connsiteX8" fmla="*/ 0 w 5749052"/>
              <a:gd name="connsiteY8" fmla="*/ 2044535 h 5749051"/>
              <a:gd name="connsiteX0" fmla="*/ 0 w 5749052"/>
              <a:gd name="connsiteY0" fmla="*/ 2044535 h 5749051"/>
              <a:gd name="connsiteX1" fmla="*/ 588917 w 5749052"/>
              <a:gd name="connsiteY1" fmla="*/ 610381 h 5749051"/>
              <a:gd name="connsiteX2" fmla="*/ 2044535 w 5749052"/>
              <a:gd name="connsiteY2" fmla="*/ 0 h 5749051"/>
              <a:gd name="connsiteX3" fmla="*/ 3704517 w 5749052"/>
              <a:gd name="connsiteY3" fmla="*/ 0 h 5749051"/>
              <a:gd name="connsiteX4" fmla="*/ 5749052 w 5749052"/>
              <a:gd name="connsiteY4" fmla="*/ 2044535 h 5749051"/>
              <a:gd name="connsiteX5" fmla="*/ 5749052 w 5749052"/>
              <a:gd name="connsiteY5" fmla="*/ 3704516 h 5749051"/>
              <a:gd name="connsiteX6" fmla="*/ 3704517 w 5749052"/>
              <a:gd name="connsiteY6" fmla="*/ 5749051 h 5749051"/>
              <a:gd name="connsiteX7" fmla="*/ 2044535 w 5749052"/>
              <a:gd name="connsiteY7" fmla="*/ 5749051 h 5749051"/>
              <a:gd name="connsiteX8" fmla="*/ 0 w 5749052"/>
              <a:gd name="connsiteY8" fmla="*/ 3704516 h 5749051"/>
              <a:gd name="connsiteX9" fmla="*/ 0 w 5749052"/>
              <a:gd name="connsiteY9" fmla="*/ 2044535 h 5749051"/>
              <a:gd name="connsiteX0" fmla="*/ 0 w 5749052"/>
              <a:gd name="connsiteY0" fmla="*/ 2044535 h 5749051"/>
              <a:gd name="connsiteX1" fmla="*/ 588917 w 5749052"/>
              <a:gd name="connsiteY1" fmla="*/ 610381 h 5749051"/>
              <a:gd name="connsiteX2" fmla="*/ 2044535 w 5749052"/>
              <a:gd name="connsiteY2" fmla="*/ 0 h 5749051"/>
              <a:gd name="connsiteX3" fmla="*/ 3704517 w 5749052"/>
              <a:gd name="connsiteY3" fmla="*/ 0 h 5749051"/>
              <a:gd name="connsiteX4" fmla="*/ 5749052 w 5749052"/>
              <a:gd name="connsiteY4" fmla="*/ 2044535 h 5749051"/>
              <a:gd name="connsiteX5" fmla="*/ 5749052 w 5749052"/>
              <a:gd name="connsiteY5" fmla="*/ 3704516 h 5749051"/>
              <a:gd name="connsiteX6" fmla="*/ 3704517 w 5749052"/>
              <a:gd name="connsiteY6" fmla="*/ 5749051 h 5749051"/>
              <a:gd name="connsiteX7" fmla="*/ 2044535 w 5749052"/>
              <a:gd name="connsiteY7" fmla="*/ 5749051 h 5749051"/>
              <a:gd name="connsiteX8" fmla="*/ 0 w 5749052"/>
              <a:gd name="connsiteY8" fmla="*/ 3704516 h 5749051"/>
              <a:gd name="connsiteX9" fmla="*/ 0 w 5749052"/>
              <a:gd name="connsiteY9" fmla="*/ 2044535 h 5749051"/>
              <a:gd name="connsiteX0" fmla="*/ 0 w 5749052"/>
              <a:gd name="connsiteY0" fmla="*/ 2044535 h 5749051"/>
              <a:gd name="connsiteX1" fmla="*/ 588917 w 5749052"/>
              <a:gd name="connsiteY1" fmla="*/ 610381 h 5749051"/>
              <a:gd name="connsiteX2" fmla="*/ 2044535 w 5749052"/>
              <a:gd name="connsiteY2" fmla="*/ 0 h 5749051"/>
              <a:gd name="connsiteX3" fmla="*/ 3704517 w 5749052"/>
              <a:gd name="connsiteY3" fmla="*/ 0 h 5749051"/>
              <a:gd name="connsiteX4" fmla="*/ 5749052 w 5749052"/>
              <a:gd name="connsiteY4" fmla="*/ 2044535 h 5749051"/>
              <a:gd name="connsiteX5" fmla="*/ 5749052 w 5749052"/>
              <a:gd name="connsiteY5" fmla="*/ 3704516 h 5749051"/>
              <a:gd name="connsiteX6" fmla="*/ 3704517 w 5749052"/>
              <a:gd name="connsiteY6" fmla="*/ 5749051 h 5749051"/>
              <a:gd name="connsiteX7" fmla="*/ 2044535 w 5749052"/>
              <a:gd name="connsiteY7" fmla="*/ 5749051 h 5749051"/>
              <a:gd name="connsiteX8" fmla="*/ 0 w 5749052"/>
              <a:gd name="connsiteY8" fmla="*/ 3704516 h 5749051"/>
              <a:gd name="connsiteX9" fmla="*/ 0 w 5749052"/>
              <a:gd name="connsiteY9" fmla="*/ 2044535 h 5749051"/>
              <a:gd name="connsiteX0" fmla="*/ 0 w 5749052"/>
              <a:gd name="connsiteY0" fmla="*/ 2044535 h 5749051"/>
              <a:gd name="connsiteX1" fmla="*/ 588917 w 5749052"/>
              <a:gd name="connsiteY1" fmla="*/ 610381 h 5749051"/>
              <a:gd name="connsiteX2" fmla="*/ 2044535 w 5749052"/>
              <a:gd name="connsiteY2" fmla="*/ 0 h 5749051"/>
              <a:gd name="connsiteX3" fmla="*/ 3704517 w 5749052"/>
              <a:gd name="connsiteY3" fmla="*/ 0 h 5749051"/>
              <a:gd name="connsiteX4" fmla="*/ 5749052 w 5749052"/>
              <a:gd name="connsiteY4" fmla="*/ 2044535 h 5749051"/>
              <a:gd name="connsiteX5" fmla="*/ 5749052 w 5749052"/>
              <a:gd name="connsiteY5" fmla="*/ 3704516 h 5749051"/>
              <a:gd name="connsiteX6" fmla="*/ 3704517 w 5749052"/>
              <a:gd name="connsiteY6" fmla="*/ 5749051 h 5749051"/>
              <a:gd name="connsiteX7" fmla="*/ 2044535 w 5749052"/>
              <a:gd name="connsiteY7" fmla="*/ 5749051 h 5749051"/>
              <a:gd name="connsiteX8" fmla="*/ 0 w 5749052"/>
              <a:gd name="connsiteY8" fmla="*/ 3704516 h 5749051"/>
              <a:gd name="connsiteX9" fmla="*/ 0 w 5749052"/>
              <a:gd name="connsiteY9" fmla="*/ 2044535 h 5749051"/>
              <a:gd name="connsiteX0" fmla="*/ 235331 w 5984383"/>
              <a:gd name="connsiteY0" fmla="*/ 2044535 h 5749051"/>
              <a:gd name="connsiteX1" fmla="*/ 0 w 5984383"/>
              <a:gd name="connsiteY1" fmla="*/ 17953 h 5749051"/>
              <a:gd name="connsiteX2" fmla="*/ 2279866 w 5984383"/>
              <a:gd name="connsiteY2" fmla="*/ 0 h 5749051"/>
              <a:gd name="connsiteX3" fmla="*/ 3939848 w 5984383"/>
              <a:gd name="connsiteY3" fmla="*/ 0 h 5749051"/>
              <a:gd name="connsiteX4" fmla="*/ 5984383 w 5984383"/>
              <a:gd name="connsiteY4" fmla="*/ 2044535 h 5749051"/>
              <a:gd name="connsiteX5" fmla="*/ 5984383 w 5984383"/>
              <a:gd name="connsiteY5" fmla="*/ 3704516 h 5749051"/>
              <a:gd name="connsiteX6" fmla="*/ 3939848 w 5984383"/>
              <a:gd name="connsiteY6" fmla="*/ 5749051 h 5749051"/>
              <a:gd name="connsiteX7" fmla="*/ 2279866 w 5984383"/>
              <a:gd name="connsiteY7" fmla="*/ 5749051 h 5749051"/>
              <a:gd name="connsiteX8" fmla="*/ 235331 w 5984383"/>
              <a:gd name="connsiteY8" fmla="*/ 3704516 h 5749051"/>
              <a:gd name="connsiteX9" fmla="*/ 235331 w 5984383"/>
              <a:gd name="connsiteY9" fmla="*/ 2044535 h 5749051"/>
              <a:gd name="connsiteX0" fmla="*/ 4350 w 5753402"/>
              <a:gd name="connsiteY0" fmla="*/ 2044535 h 5749051"/>
              <a:gd name="connsiteX1" fmla="*/ 0 w 5753402"/>
              <a:gd name="connsiteY1" fmla="*/ 1284 h 5749051"/>
              <a:gd name="connsiteX2" fmla="*/ 2048885 w 5753402"/>
              <a:gd name="connsiteY2" fmla="*/ 0 h 5749051"/>
              <a:gd name="connsiteX3" fmla="*/ 3708867 w 5753402"/>
              <a:gd name="connsiteY3" fmla="*/ 0 h 5749051"/>
              <a:gd name="connsiteX4" fmla="*/ 5753402 w 5753402"/>
              <a:gd name="connsiteY4" fmla="*/ 2044535 h 5749051"/>
              <a:gd name="connsiteX5" fmla="*/ 5753402 w 5753402"/>
              <a:gd name="connsiteY5" fmla="*/ 3704516 h 5749051"/>
              <a:gd name="connsiteX6" fmla="*/ 3708867 w 5753402"/>
              <a:gd name="connsiteY6" fmla="*/ 5749051 h 5749051"/>
              <a:gd name="connsiteX7" fmla="*/ 2048885 w 5753402"/>
              <a:gd name="connsiteY7" fmla="*/ 5749051 h 5749051"/>
              <a:gd name="connsiteX8" fmla="*/ 4350 w 5753402"/>
              <a:gd name="connsiteY8" fmla="*/ 3704516 h 5749051"/>
              <a:gd name="connsiteX9" fmla="*/ 4350 w 5753402"/>
              <a:gd name="connsiteY9" fmla="*/ 2044535 h 5749051"/>
              <a:gd name="connsiteX0" fmla="*/ 4350 w 5753402"/>
              <a:gd name="connsiteY0" fmla="*/ 2044535 h 5749051"/>
              <a:gd name="connsiteX1" fmla="*/ 0 w 5753402"/>
              <a:gd name="connsiteY1" fmla="*/ 1284 h 5749051"/>
              <a:gd name="connsiteX2" fmla="*/ 2048885 w 5753402"/>
              <a:gd name="connsiteY2" fmla="*/ 0 h 5749051"/>
              <a:gd name="connsiteX3" fmla="*/ 3708867 w 5753402"/>
              <a:gd name="connsiteY3" fmla="*/ 0 h 5749051"/>
              <a:gd name="connsiteX4" fmla="*/ 5229527 w 5753402"/>
              <a:gd name="connsiteY4" fmla="*/ 678968 h 5749051"/>
              <a:gd name="connsiteX5" fmla="*/ 5753402 w 5753402"/>
              <a:gd name="connsiteY5" fmla="*/ 2044535 h 5749051"/>
              <a:gd name="connsiteX6" fmla="*/ 5753402 w 5753402"/>
              <a:gd name="connsiteY6" fmla="*/ 3704516 h 5749051"/>
              <a:gd name="connsiteX7" fmla="*/ 3708867 w 5753402"/>
              <a:gd name="connsiteY7" fmla="*/ 5749051 h 5749051"/>
              <a:gd name="connsiteX8" fmla="*/ 2048885 w 5753402"/>
              <a:gd name="connsiteY8" fmla="*/ 5749051 h 5749051"/>
              <a:gd name="connsiteX9" fmla="*/ 4350 w 5753402"/>
              <a:gd name="connsiteY9" fmla="*/ 3704516 h 5749051"/>
              <a:gd name="connsiteX10" fmla="*/ 4350 w 5753402"/>
              <a:gd name="connsiteY10" fmla="*/ 2044535 h 5749051"/>
              <a:gd name="connsiteX0" fmla="*/ 4350 w 5753402"/>
              <a:gd name="connsiteY0" fmla="*/ 2044535 h 5749051"/>
              <a:gd name="connsiteX1" fmla="*/ 0 w 5753402"/>
              <a:gd name="connsiteY1" fmla="*/ 1284 h 5749051"/>
              <a:gd name="connsiteX2" fmla="*/ 2048885 w 5753402"/>
              <a:gd name="connsiteY2" fmla="*/ 0 h 5749051"/>
              <a:gd name="connsiteX3" fmla="*/ 3708867 w 5753402"/>
              <a:gd name="connsiteY3" fmla="*/ 0 h 5749051"/>
              <a:gd name="connsiteX4" fmla="*/ 5229527 w 5753402"/>
              <a:gd name="connsiteY4" fmla="*/ 678968 h 5749051"/>
              <a:gd name="connsiteX5" fmla="*/ 5753402 w 5753402"/>
              <a:gd name="connsiteY5" fmla="*/ 2044535 h 5749051"/>
              <a:gd name="connsiteX6" fmla="*/ 5753402 w 5753402"/>
              <a:gd name="connsiteY6" fmla="*/ 3704516 h 5749051"/>
              <a:gd name="connsiteX7" fmla="*/ 3708867 w 5753402"/>
              <a:gd name="connsiteY7" fmla="*/ 5749051 h 5749051"/>
              <a:gd name="connsiteX8" fmla="*/ 2048885 w 5753402"/>
              <a:gd name="connsiteY8" fmla="*/ 5749051 h 5749051"/>
              <a:gd name="connsiteX9" fmla="*/ 4350 w 5753402"/>
              <a:gd name="connsiteY9" fmla="*/ 3704516 h 5749051"/>
              <a:gd name="connsiteX10" fmla="*/ 4350 w 5753402"/>
              <a:gd name="connsiteY10" fmla="*/ 2044535 h 5749051"/>
              <a:gd name="connsiteX0" fmla="*/ 4350 w 5753402"/>
              <a:gd name="connsiteY0" fmla="*/ 2044535 h 5749051"/>
              <a:gd name="connsiteX1" fmla="*/ 0 w 5753402"/>
              <a:gd name="connsiteY1" fmla="*/ 1284 h 5749051"/>
              <a:gd name="connsiteX2" fmla="*/ 2048885 w 5753402"/>
              <a:gd name="connsiteY2" fmla="*/ 0 h 5749051"/>
              <a:gd name="connsiteX3" fmla="*/ 3708867 w 5753402"/>
              <a:gd name="connsiteY3" fmla="*/ 0 h 5749051"/>
              <a:gd name="connsiteX4" fmla="*/ 5229527 w 5753402"/>
              <a:gd name="connsiteY4" fmla="*/ 678968 h 5749051"/>
              <a:gd name="connsiteX5" fmla="*/ 5753402 w 5753402"/>
              <a:gd name="connsiteY5" fmla="*/ 2044535 h 5749051"/>
              <a:gd name="connsiteX6" fmla="*/ 5753402 w 5753402"/>
              <a:gd name="connsiteY6" fmla="*/ 3704516 h 5749051"/>
              <a:gd name="connsiteX7" fmla="*/ 3708867 w 5753402"/>
              <a:gd name="connsiteY7" fmla="*/ 5749051 h 5749051"/>
              <a:gd name="connsiteX8" fmla="*/ 2048885 w 5753402"/>
              <a:gd name="connsiteY8" fmla="*/ 5749051 h 5749051"/>
              <a:gd name="connsiteX9" fmla="*/ 4350 w 5753402"/>
              <a:gd name="connsiteY9" fmla="*/ 3704516 h 5749051"/>
              <a:gd name="connsiteX10" fmla="*/ 4350 w 5753402"/>
              <a:gd name="connsiteY10" fmla="*/ 2044535 h 5749051"/>
              <a:gd name="connsiteX0" fmla="*/ 4350 w 5753402"/>
              <a:gd name="connsiteY0" fmla="*/ 2044535 h 5749051"/>
              <a:gd name="connsiteX1" fmla="*/ 0 w 5753402"/>
              <a:gd name="connsiteY1" fmla="*/ 1284 h 5749051"/>
              <a:gd name="connsiteX2" fmla="*/ 2048885 w 5753402"/>
              <a:gd name="connsiteY2" fmla="*/ 0 h 5749051"/>
              <a:gd name="connsiteX3" fmla="*/ 3708867 w 5753402"/>
              <a:gd name="connsiteY3" fmla="*/ 0 h 5749051"/>
              <a:gd name="connsiteX4" fmla="*/ 5229527 w 5753402"/>
              <a:gd name="connsiteY4" fmla="*/ 678968 h 5749051"/>
              <a:gd name="connsiteX5" fmla="*/ 5753402 w 5753402"/>
              <a:gd name="connsiteY5" fmla="*/ 2044535 h 5749051"/>
              <a:gd name="connsiteX6" fmla="*/ 5753402 w 5753402"/>
              <a:gd name="connsiteY6" fmla="*/ 3704516 h 5749051"/>
              <a:gd name="connsiteX7" fmla="*/ 3708867 w 5753402"/>
              <a:gd name="connsiteY7" fmla="*/ 5749051 h 5749051"/>
              <a:gd name="connsiteX8" fmla="*/ 2048885 w 5753402"/>
              <a:gd name="connsiteY8" fmla="*/ 5749051 h 5749051"/>
              <a:gd name="connsiteX9" fmla="*/ 4350 w 5753402"/>
              <a:gd name="connsiteY9" fmla="*/ 3704516 h 5749051"/>
              <a:gd name="connsiteX10" fmla="*/ 4350 w 5753402"/>
              <a:gd name="connsiteY10" fmla="*/ 2044535 h 5749051"/>
              <a:gd name="connsiteX0" fmla="*/ 4350 w 5755783"/>
              <a:gd name="connsiteY0" fmla="*/ 2044535 h 5749051"/>
              <a:gd name="connsiteX1" fmla="*/ 0 w 5755783"/>
              <a:gd name="connsiteY1" fmla="*/ 1284 h 5749051"/>
              <a:gd name="connsiteX2" fmla="*/ 2048885 w 5755783"/>
              <a:gd name="connsiteY2" fmla="*/ 0 h 5749051"/>
              <a:gd name="connsiteX3" fmla="*/ 3708867 w 5755783"/>
              <a:gd name="connsiteY3" fmla="*/ 0 h 5749051"/>
              <a:gd name="connsiteX4" fmla="*/ 5755783 w 5755783"/>
              <a:gd name="connsiteY4" fmla="*/ 7455 h 5749051"/>
              <a:gd name="connsiteX5" fmla="*/ 5753402 w 5755783"/>
              <a:gd name="connsiteY5" fmla="*/ 2044535 h 5749051"/>
              <a:gd name="connsiteX6" fmla="*/ 5753402 w 5755783"/>
              <a:gd name="connsiteY6" fmla="*/ 3704516 h 5749051"/>
              <a:gd name="connsiteX7" fmla="*/ 3708867 w 5755783"/>
              <a:gd name="connsiteY7" fmla="*/ 5749051 h 5749051"/>
              <a:gd name="connsiteX8" fmla="*/ 2048885 w 5755783"/>
              <a:gd name="connsiteY8" fmla="*/ 5749051 h 5749051"/>
              <a:gd name="connsiteX9" fmla="*/ 4350 w 5755783"/>
              <a:gd name="connsiteY9" fmla="*/ 3704516 h 5749051"/>
              <a:gd name="connsiteX10" fmla="*/ 4350 w 5755783"/>
              <a:gd name="connsiteY10" fmla="*/ 2044535 h 5749051"/>
              <a:gd name="connsiteX0" fmla="*/ 4350 w 5758165"/>
              <a:gd name="connsiteY0" fmla="*/ 2044535 h 5749051"/>
              <a:gd name="connsiteX1" fmla="*/ 0 w 5758165"/>
              <a:gd name="connsiteY1" fmla="*/ 1284 h 5749051"/>
              <a:gd name="connsiteX2" fmla="*/ 2048885 w 5758165"/>
              <a:gd name="connsiteY2" fmla="*/ 0 h 5749051"/>
              <a:gd name="connsiteX3" fmla="*/ 3708867 w 5758165"/>
              <a:gd name="connsiteY3" fmla="*/ 0 h 5749051"/>
              <a:gd name="connsiteX4" fmla="*/ 5758165 w 5758165"/>
              <a:gd name="connsiteY4" fmla="*/ 311 h 5749051"/>
              <a:gd name="connsiteX5" fmla="*/ 5753402 w 5758165"/>
              <a:gd name="connsiteY5" fmla="*/ 2044535 h 5749051"/>
              <a:gd name="connsiteX6" fmla="*/ 5753402 w 5758165"/>
              <a:gd name="connsiteY6" fmla="*/ 3704516 h 5749051"/>
              <a:gd name="connsiteX7" fmla="*/ 3708867 w 5758165"/>
              <a:gd name="connsiteY7" fmla="*/ 5749051 h 5749051"/>
              <a:gd name="connsiteX8" fmla="*/ 2048885 w 5758165"/>
              <a:gd name="connsiteY8" fmla="*/ 5749051 h 5749051"/>
              <a:gd name="connsiteX9" fmla="*/ 4350 w 5758165"/>
              <a:gd name="connsiteY9" fmla="*/ 3704516 h 5749051"/>
              <a:gd name="connsiteX10" fmla="*/ 4350 w 5758165"/>
              <a:gd name="connsiteY10" fmla="*/ 2044535 h 5749051"/>
              <a:gd name="connsiteX0" fmla="*/ 4350 w 5758165"/>
              <a:gd name="connsiteY0" fmla="*/ 2044535 h 5749051"/>
              <a:gd name="connsiteX1" fmla="*/ 0 w 5758165"/>
              <a:gd name="connsiteY1" fmla="*/ 1284 h 5749051"/>
              <a:gd name="connsiteX2" fmla="*/ 2048885 w 5758165"/>
              <a:gd name="connsiteY2" fmla="*/ 0 h 5749051"/>
              <a:gd name="connsiteX3" fmla="*/ 3708867 w 5758165"/>
              <a:gd name="connsiteY3" fmla="*/ 0 h 5749051"/>
              <a:gd name="connsiteX4" fmla="*/ 5758165 w 5758165"/>
              <a:gd name="connsiteY4" fmla="*/ 311 h 5749051"/>
              <a:gd name="connsiteX5" fmla="*/ 5753402 w 5758165"/>
              <a:gd name="connsiteY5" fmla="*/ 2044535 h 5749051"/>
              <a:gd name="connsiteX6" fmla="*/ 5753402 w 5758165"/>
              <a:gd name="connsiteY6" fmla="*/ 3704516 h 5749051"/>
              <a:gd name="connsiteX7" fmla="*/ 3708867 w 5758165"/>
              <a:gd name="connsiteY7" fmla="*/ 5749051 h 5749051"/>
              <a:gd name="connsiteX8" fmla="*/ 2048885 w 5758165"/>
              <a:gd name="connsiteY8" fmla="*/ 5749051 h 5749051"/>
              <a:gd name="connsiteX9" fmla="*/ 656823 w 5758165"/>
              <a:gd name="connsiteY9" fmla="*/ 5195260 h 5749051"/>
              <a:gd name="connsiteX10" fmla="*/ 4350 w 5758165"/>
              <a:gd name="connsiteY10" fmla="*/ 3704516 h 5749051"/>
              <a:gd name="connsiteX11" fmla="*/ 4350 w 5758165"/>
              <a:gd name="connsiteY11" fmla="*/ 2044535 h 5749051"/>
              <a:gd name="connsiteX0" fmla="*/ 4350 w 5758165"/>
              <a:gd name="connsiteY0" fmla="*/ 2044535 h 5749051"/>
              <a:gd name="connsiteX1" fmla="*/ 0 w 5758165"/>
              <a:gd name="connsiteY1" fmla="*/ 1284 h 5749051"/>
              <a:gd name="connsiteX2" fmla="*/ 2048885 w 5758165"/>
              <a:gd name="connsiteY2" fmla="*/ 0 h 5749051"/>
              <a:gd name="connsiteX3" fmla="*/ 3708867 w 5758165"/>
              <a:gd name="connsiteY3" fmla="*/ 0 h 5749051"/>
              <a:gd name="connsiteX4" fmla="*/ 5758165 w 5758165"/>
              <a:gd name="connsiteY4" fmla="*/ 311 h 5749051"/>
              <a:gd name="connsiteX5" fmla="*/ 5753402 w 5758165"/>
              <a:gd name="connsiteY5" fmla="*/ 2044535 h 5749051"/>
              <a:gd name="connsiteX6" fmla="*/ 5753402 w 5758165"/>
              <a:gd name="connsiteY6" fmla="*/ 3704516 h 5749051"/>
              <a:gd name="connsiteX7" fmla="*/ 3708867 w 5758165"/>
              <a:gd name="connsiteY7" fmla="*/ 5749051 h 5749051"/>
              <a:gd name="connsiteX8" fmla="*/ 2048885 w 5758165"/>
              <a:gd name="connsiteY8" fmla="*/ 5749051 h 5749051"/>
              <a:gd name="connsiteX9" fmla="*/ 656823 w 5758165"/>
              <a:gd name="connsiteY9" fmla="*/ 5195260 h 5749051"/>
              <a:gd name="connsiteX10" fmla="*/ 4350 w 5758165"/>
              <a:gd name="connsiteY10" fmla="*/ 3704516 h 5749051"/>
              <a:gd name="connsiteX11" fmla="*/ 4350 w 5758165"/>
              <a:gd name="connsiteY11" fmla="*/ 2044535 h 5749051"/>
              <a:gd name="connsiteX0" fmla="*/ 4350 w 5758165"/>
              <a:gd name="connsiteY0" fmla="*/ 2044535 h 5749051"/>
              <a:gd name="connsiteX1" fmla="*/ 0 w 5758165"/>
              <a:gd name="connsiteY1" fmla="*/ 1284 h 5749051"/>
              <a:gd name="connsiteX2" fmla="*/ 2048885 w 5758165"/>
              <a:gd name="connsiteY2" fmla="*/ 0 h 5749051"/>
              <a:gd name="connsiteX3" fmla="*/ 3708867 w 5758165"/>
              <a:gd name="connsiteY3" fmla="*/ 0 h 5749051"/>
              <a:gd name="connsiteX4" fmla="*/ 5758165 w 5758165"/>
              <a:gd name="connsiteY4" fmla="*/ 311 h 5749051"/>
              <a:gd name="connsiteX5" fmla="*/ 5753402 w 5758165"/>
              <a:gd name="connsiteY5" fmla="*/ 2044535 h 5749051"/>
              <a:gd name="connsiteX6" fmla="*/ 5753402 w 5758165"/>
              <a:gd name="connsiteY6" fmla="*/ 3704516 h 5749051"/>
              <a:gd name="connsiteX7" fmla="*/ 3708867 w 5758165"/>
              <a:gd name="connsiteY7" fmla="*/ 5749051 h 5749051"/>
              <a:gd name="connsiteX8" fmla="*/ 2048885 w 5758165"/>
              <a:gd name="connsiteY8" fmla="*/ 5749051 h 5749051"/>
              <a:gd name="connsiteX9" fmla="*/ 656823 w 5758165"/>
              <a:gd name="connsiteY9" fmla="*/ 5195260 h 5749051"/>
              <a:gd name="connsiteX10" fmla="*/ 4350 w 5758165"/>
              <a:gd name="connsiteY10" fmla="*/ 3704516 h 5749051"/>
              <a:gd name="connsiteX11" fmla="*/ 4350 w 5758165"/>
              <a:gd name="connsiteY11" fmla="*/ 2044535 h 5749051"/>
              <a:gd name="connsiteX0" fmla="*/ 4350 w 5758165"/>
              <a:gd name="connsiteY0" fmla="*/ 2044535 h 5749051"/>
              <a:gd name="connsiteX1" fmla="*/ 0 w 5758165"/>
              <a:gd name="connsiteY1" fmla="*/ 1284 h 5749051"/>
              <a:gd name="connsiteX2" fmla="*/ 2048885 w 5758165"/>
              <a:gd name="connsiteY2" fmla="*/ 0 h 5749051"/>
              <a:gd name="connsiteX3" fmla="*/ 3708867 w 5758165"/>
              <a:gd name="connsiteY3" fmla="*/ 0 h 5749051"/>
              <a:gd name="connsiteX4" fmla="*/ 5758165 w 5758165"/>
              <a:gd name="connsiteY4" fmla="*/ 311 h 5749051"/>
              <a:gd name="connsiteX5" fmla="*/ 5753402 w 5758165"/>
              <a:gd name="connsiteY5" fmla="*/ 2044535 h 5749051"/>
              <a:gd name="connsiteX6" fmla="*/ 5753402 w 5758165"/>
              <a:gd name="connsiteY6" fmla="*/ 3704516 h 5749051"/>
              <a:gd name="connsiteX7" fmla="*/ 3708867 w 5758165"/>
              <a:gd name="connsiteY7" fmla="*/ 5749051 h 5749051"/>
              <a:gd name="connsiteX8" fmla="*/ 2048885 w 5758165"/>
              <a:gd name="connsiteY8" fmla="*/ 5749051 h 5749051"/>
              <a:gd name="connsiteX9" fmla="*/ 656823 w 5758165"/>
              <a:gd name="connsiteY9" fmla="*/ 5195260 h 5749051"/>
              <a:gd name="connsiteX10" fmla="*/ 4350 w 5758165"/>
              <a:gd name="connsiteY10" fmla="*/ 3704516 h 5749051"/>
              <a:gd name="connsiteX11" fmla="*/ 4350 w 5758165"/>
              <a:gd name="connsiteY11" fmla="*/ 2044535 h 5749051"/>
              <a:gd name="connsiteX0" fmla="*/ 4350 w 5758165"/>
              <a:gd name="connsiteY0" fmla="*/ 2044535 h 5749051"/>
              <a:gd name="connsiteX1" fmla="*/ 0 w 5758165"/>
              <a:gd name="connsiteY1" fmla="*/ 1284 h 5749051"/>
              <a:gd name="connsiteX2" fmla="*/ 2048885 w 5758165"/>
              <a:gd name="connsiteY2" fmla="*/ 0 h 5749051"/>
              <a:gd name="connsiteX3" fmla="*/ 3708867 w 5758165"/>
              <a:gd name="connsiteY3" fmla="*/ 0 h 5749051"/>
              <a:gd name="connsiteX4" fmla="*/ 5758165 w 5758165"/>
              <a:gd name="connsiteY4" fmla="*/ 311 h 5749051"/>
              <a:gd name="connsiteX5" fmla="*/ 5753402 w 5758165"/>
              <a:gd name="connsiteY5" fmla="*/ 2044535 h 5749051"/>
              <a:gd name="connsiteX6" fmla="*/ 5753402 w 5758165"/>
              <a:gd name="connsiteY6" fmla="*/ 3704516 h 5749051"/>
              <a:gd name="connsiteX7" fmla="*/ 3708867 w 5758165"/>
              <a:gd name="connsiteY7" fmla="*/ 5749051 h 5749051"/>
              <a:gd name="connsiteX8" fmla="*/ 2048885 w 5758165"/>
              <a:gd name="connsiteY8" fmla="*/ 5749051 h 5749051"/>
              <a:gd name="connsiteX9" fmla="*/ 4361 w 5758165"/>
              <a:gd name="connsiteY9" fmla="*/ 5738185 h 5749051"/>
              <a:gd name="connsiteX10" fmla="*/ 4350 w 5758165"/>
              <a:gd name="connsiteY10" fmla="*/ 3704516 h 5749051"/>
              <a:gd name="connsiteX11" fmla="*/ 4350 w 5758165"/>
              <a:gd name="connsiteY11" fmla="*/ 2044535 h 5749051"/>
              <a:gd name="connsiteX0" fmla="*/ 4350 w 5758165"/>
              <a:gd name="connsiteY0" fmla="*/ 2044535 h 5750091"/>
              <a:gd name="connsiteX1" fmla="*/ 0 w 5758165"/>
              <a:gd name="connsiteY1" fmla="*/ 1284 h 5750091"/>
              <a:gd name="connsiteX2" fmla="*/ 2048885 w 5758165"/>
              <a:gd name="connsiteY2" fmla="*/ 0 h 5750091"/>
              <a:gd name="connsiteX3" fmla="*/ 3708867 w 5758165"/>
              <a:gd name="connsiteY3" fmla="*/ 0 h 5750091"/>
              <a:gd name="connsiteX4" fmla="*/ 5758165 w 5758165"/>
              <a:gd name="connsiteY4" fmla="*/ 311 h 5750091"/>
              <a:gd name="connsiteX5" fmla="*/ 5753402 w 5758165"/>
              <a:gd name="connsiteY5" fmla="*/ 2044535 h 5750091"/>
              <a:gd name="connsiteX6" fmla="*/ 5753402 w 5758165"/>
              <a:gd name="connsiteY6" fmla="*/ 3704516 h 5750091"/>
              <a:gd name="connsiteX7" fmla="*/ 3708867 w 5758165"/>
              <a:gd name="connsiteY7" fmla="*/ 5749051 h 5750091"/>
              <a:gd name="connsiteX8" fmla="*/ 2048885 w 5758165"/>
              <a:gd name="connsiteY8" fmla="*/ 5749051 h 5750091"/>
              <a:gd name="connsiteX9" fmla="*/ 6743 w 5758165"/>
              <a:gd name="connsiteY9" fmla="*/ 5750091 h 5750091"/>
              <a:gd name="connsiteX10" fmla="*/ 4350 w 5758165"/>
              <a:gd name="connsiteY10" fmla="*/ 3704516 h 5750091"/>
              <a:gd name="connsiteX11" fmla="*/ 4350 w 5758165"/>
              <a:gd name="connsiteY11" fmla="*/ 2044535 h 5750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58165" h="5750091">
                <a:moveTo>
                  <a:pt x="4350" y="2044535"/>
                </a:moveTo>
                <a:lnTo>
                  <a:pt x="0" y="1284"/>
                </a:lnTo>
                <a:lnTo>
                  <a:pt x="2048885" y="0"/>
                </a:lnTo>
                <a:lnTo>
                  <a:pt x="3708867" y="0"/>
                </a:lnTo>
                <a:lnTo>
                  <a:pt x="5758165" y="311"/>
                </a:lnTo>
                <a:cubicBezTo>
                  <a:pt x="5757371" y="679338"/>
                  <a:pt x="5754196" y="1365508"/>
                  <a:pt x="5753402" y="2044535"/>
                </a:cubicBezTo>
                <a:lnTo>
                  <a:pt x="5753402" y="3704516"/>
                </a:lnTo>
                <a:cubicBezTo>
                  <a:pt x="5753402" y="4833682"/>
                  <a:pt x="4838033" y="5749051"/>
                  <a:pt x="3708867" y="5749051"/>
                </a:cubicBezTo>
                <a:lnTo>
                  <a:pt x="2048885" y="5749051"/>
                </a:lnTo>
                <a:lnTo>
                  <a:pt x="6743" y="5750091"/>
                </a:lnTo>
                <a:cubicBezTo>
                  <a:pt x="6739" y="5072201"/>
                  <a:pt x="4354" y="4382406"/>
                  <a:pt x="4350" y="3704516"/>
                </a:cubicBezTo>
                <a:lnTo>
                  <a:pt x="4350" y="2044535"/>
                </a:lnTo>
                <a:close/>
              </a:path>
            </a:pathLst>
          </a:custGeom>
        </p:spPr>
        <p:txBody>
          <a:bodyPr/>
          <a:lstStyle/>
          <a:p>
            <a:r>
              <a:rPr lang="en-US" dirty="0"/>
              <a:t>Drag picture to placeholder or click icon to add</a:t>
            </a:r>
            <a:endParaRPr lang="en-GB" dirty="0"/>
          </a:p>
        </p:txBody>
      </p:sp>
    </p:spTree>
    <p:extLst>
      <p:ext uri="{BB962C8B-B14F-4D97-AF65-F5344CB8AC3E}">
        <p14:creationId xmlns:p14="http://schemas.microsoft.com/office/powerpoint/2010/main" val="3015199184"/>
      </p:ext>
    </p:extLst>
  </p:cSld>
  <p:clrMapOvr>
    <a:masterClrMapping/>
  </p:clrMapOvr>
  <p:transition spd="slow">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Tree>
    <p:extLst>
      <p:ext uri="{BB962C8B-B14F-4D97-AF65-F5344CB8AC3E}">
        <p14:creationId xmlns:p14="http://schemas.microsoft.com/office/powerpoint/2010/main" val="1339174375"/>
      </p:ext>
    </p:extLst>
  </p:cSld>
  <p:clrMapOvr>
    <a:masterClrMapping/>
  </p:clrMapOvr>
  <p:transition spd="slow">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2_Blank">
    <p:bg>
      <p:bgPr>
        <a:gradFill>
          <a:gsLst>
            <a:gs pos="0">
              <a:schemeClr val="accent2"/>
            </a:gs>
            <a:gs pos="49000">
              <a:schemeClr val="accent4"/>
            </a:gs>
          </a:gsLst>
          <a:lin ang="13200000" scaled="0"/>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0CE0DA-9CF4-417C-B23C-675E5B399D2A}"/>
              </a:ext>
            </a:extLst>
          </p:cNvPr>
          <p:cNvSpPr/>
          <p:nvPr userDrawn="1"/>
        </p:nvSpPr>
        <p:spPr>
          <a:xfrm flipH="1">
            <a:off x="0" y="-12358"/>
            <a:ext cx="12192000" cy="6858000"/>
          </a:xfrm>
          <a:prstGeom prst="rect">
            <a:avLst/>
          </a:prstGeom>
          <a:gradFill>
            <a:gsLst>
              <a:gs pos="0">
                <a:schemeClr val="accent3"/>
              </a:gs>
              <a:gs pos="49000">
                <a:schemeClr val="accent1"/>
              </a:gs>
            </a:gsLst>
            <a:lin ang="13200000" scaled="0"/>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descr="A picture containing table, sky&#10;&#10;Description automatically generated">
            <a:extLst>
              <a:ext uri="{FF2B5EF4-FFF2-40B4-BE49-F238E27FC236}">
                <a16:creationId xmlns:a16="http://schemas.microsoft.com/office/drawing/2014/main" id="{5F9FF57D-A77A-4834-B168-7540942A9DEE}"/>
              </a:ext>
            </a:extLst>
          </p:cNvPr>
          <p:cNvPicPr>
            <a:picLocks noChangeAspect="1"/>
          </p:cNvPicPr>
          <p:nvPr userDrawn="1"/>
        </p:nvPicPr>
        <p:blipFill>
          <a:blip r:embed="rId2">
            <a:alphaModFix amt="35000"/>
            <a:extLst>
              <a:ext uri="{28A0092B-C50C-407E-A947-70E740481C1C}">
                <a14:useLocalDpi xmlns:a14="http://schemas.microsoft.com/office/drawing/2010/main" val="0"/>
              </a:ext>
            </a:extLst>
          </a:blip>
          <a:stretch>
            <a:fillRect/>
          </a:stretch>
        </p:blipFill>
        <p:spPr>
          <a:xfrm>
            <a:off x="233132" y="2277607"/>
            <a:ext cx="2438611" cy="4493141"/>
          </a:xfrm>
          <a:prstGeom prst="rect">
            <a:avLst/>
          </a:prstGeom>
        </p:spPr>
      </p:pic>
      <p:sp>
        <p:nvSpPr>
          <p:cNvPr id="83" name="Freeform: Shape 82">
            <a:extLst>
              <a:ext uri="{FF2B5EF4-FFF2-40B4-BE49-F238E27FC236}">
                <a16:creationId xmlns:a16="http://schemas.microsoft.com/office/drawing/2014/main" id="{EEC195A9-A106-4189-9F41-A8ABDC64C8C8}"/>
              </a:ext>
            </a:extLst>
          </p:cNvPr>
          <p:cNvSpPr/>
          <p:nvPr userDrawn="1"/>
        </p:nvSpPr>
        <p:spPr>
          <a:xfrm rot="1498023" flipH="1">
            <a:off x="7155951" y="-475207"/>
            <a:ext cx="6373398" cy="7605562"/>
          </a:xfrm>
          <a:custGeom>
            <a:avLst/>
            <a:gdLst>
              <a:gd name="connsiteX0" fmla="*/ 6373398 w 6373398"/>
              <a:gd name="connsiteY0" fmla="*/ 1615945 h 7605562"/>
              <a:gd name="connsiteX1" fmla="*/ 6373398 w 6373398"/>
              <a:gd name="connsiteY1" fmla="*/ 6626187 h 7605562"/>
              <a:gd name="connsiteX2" fmla="*/ 5394023 w 6373398"/>
              <a:gd name="connsiteY2" fmla="*/ 7605562 h 7605562"/>
              <a:gd name="connsiteX3" fmla="*/ 2944901 w 6373398"/>
              <a:gd name="connsiteY3" fmla="*/ 7605562 h 7605562"/>
              <a:gd name="connsiteX4" fmla="*/ 0 w 6373398"/>
              <a:gd name="connsiteY4" fmla="*/ 6234393 h 7605562"/>
              <a:gd name="connsiteX5" fmla="*/ 2902782 w 6373398"/>
              <a:gd name="connsiteY5" fmla="*/ 0 h 7605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73398" h="7605562">
                <a:moveTo>
                  <a:pt x="6373398" y="1615945"/>
                </a:moveTo>
                <a:lnTo>
                  <a:pt x="6373398" y="6626187"/>
                </a:lnTo>
                <a:cubicBezTo>
                  <a:pt x="6373398" y="7167081"/>
                  <a:pt x="5934917" y="7605562"/>
                  <a:pt x="5394023" y="7605562"/>
                </a:cubicBezTo>
                <a:lnTo>
                  <a:pt x="2944901" y="7605562"/>
                </a:lnTo>
                <a:lnTo>
                  <a:pt x="0" y="6234393"/>
                </a:lnTo>
                <a:lnTo>
                  <a:pt x="2902782" y="0"/>
                </a:lnTo>
                <a:close/>
              </a:path>
            </a:pathLst>
          </a:custGeom>
          <a:solidFill>
            <a:schemeClr val="accent2">
              <a:lumMod val="60000"/>
              <a:lumOff val="4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Picture Placeholder 30">
            <a:extLst>
              <a:ext uri="{FF2B5EF4-FFF2-40B4-BE49-F238E27FC236}">
                <a16:creationId xmlns:a16="http://schemas.microsoft.com/office/drawing/2014/main" id="{C7F1452C-B0D1-4F91-9990-45D7ED6479D0}"/>
              </a:ext>
            </a:extLst>
          </p:cNvPr>
          <p:cNvSpPr>
            <a:spLocks noGrp="1"/>
          </p:cNvSpPr>
          <p:nvPr>
            <p:ph type="pic" sz="quarter" idx="12"/>
          </p:nvPr>
        </p:nvSpPr>
        <p:spPr>
          <a:xfrm flipH="1">
            <a:off x="6253484" y="-12358"/>
            <a:ext cx="5938516" cy="6870357"/>
          </a:xfrm>
          <a:custGeom>
            <a:avLst/>
            <a:gdLst>
              <a:gd name="connsiteX0" fmla="*/ 0 w 5938516"/>
              <a:gd name="connsiteY0" fmla="*/ 0 h 6858000"/>
              <a:gd name="connsiteX1" fmla="*/ 3662223 w 5938516"/>
              <a:gd name="connsiteY1" fmla="*/ 0 h 6858000"/>
              <a:gd name="connsiteX2" fmla="*/ 5853791 w 5938516"/>
              <a:gd name="connsiteY2" fmla="*/ 4578967 h 6858000"/>
              <a:gd name="connsiteX3" fmla="*/ 5448122 w 5938516"/>
              <a:gd name="connsiteY3" fmla="*/ 5729422 h 6858000"/>
              <a:gd name="connsiteX4" fmla="*/ 3090120 w 5938516"/>
              <a:gd name="connsiteY4" fmla="*/ 6858000 h 6858000"/>
              <a:gd name="connsiteX5" fmla="*/ 0 w 5938516"/>
              <a:gd name="connsiteY5" fmla="*/ 6858000 h 6858000"/>
              <a:gd name="connsiteX0" fmla="*/ 0 w 5938516"/>
              <a:gd name="connsiteY0" fmla="*/ 0 h 6858000"/>
              <a:gd name="connsiteX1" fmla="*/ 3711650 w 5938516"/>
              <a:gd name="connsiteY1" fmla="*/ 12357 h 6858000"/>
              <a:gd name="connsiteX2" fmla="*/ 5853791 w 5938516"/>
              <a:gd name="connsiteY2" fmla="*/ 4578967 h 6858000"/>
              <a:gd name="connsiteX3" fmla="*/ 5448122 w 5938516"/>
              <a:gd name="connsiteY3" fmla="*/ 5729422 h 6858000"/>
              <a:gd name="connsiteX4" fmla="*/ 3090120 w 5938516"/>
              <a:gd name="connsiteY4" fmla="*/ 6858000 h 6858000"/>
              <a:gd name="connsiteX5" fmla="*/ 0 w 5938516"/>
              <a:gd name="connsiteY5" fmla="*/ 6858000 h 6858000"/>
              <a:gd name="connsiteX6" fmla="*/ 0 w 5938516"/>
              <a:gd name="connsiteY6" fmla="*/ 0 h 6858000"/>
              <a:gd name="connsiteX0" fmla="*/ 0 w 5938516"/>
              <a:gd name="connsiteY0" fmla="*/ 0 h 6858000"/>
              <a:gd name="connsiteX1" fmla="*/ 3711650 w 5938516"/>
              <a:gd name="connsiteY1" fmla="*/ 12357 h 6858000"/>
              <a:gd name="connsiteX2" fmla="*/ 5853791 w 5938516"/>
              <a:gd name="connsiteY2" fmla="*/ 4578967 h 6858000"/>
              <a:gd name="connsiteX3" fmla="*/ 5448122 w 5938516"/>
              <a:gd name="connsiteY3" fmla="*/ 5729422 h 6858000"/>
              <a:gd name="connsiteX4" fmla="*/ 3090120 w 5938516"/>
              <a:gd name="connsiteY4" fmla="*/ 6858000 h 6858000"/>
              <a:gd name="connsiteX5" fmla="*/ 0 w 5938516"/>
              <a:gd name="connsiteY5" fmla="*/ 6858000 h 6858000"/>
              <a:gd name="connsiteX6" fmla="*/ 0 w 5938516"/>
              <a:gd name="connsiteY6" fmla="*/ 0 h 6858000"/>
              <a:gd name="connsiteX0" fmla="*/ 0 w 5938516"/>
              <a:gd name="connsiteY0" fmla="*/ 12357 h 6870357"/>
              <a:gd name="connsiteX1" fmla="*/ 3699294 w 5938516"/>
              <a:gd name="connsiteY1" fmla="*/ 0 h 6870357"/>
              <a:gd name="connsiteX2" fmla="*/ 5853791 w 5938516"/>
              <a:gd name="connsiteY2" fmla="*/ 4591324 h 6870357"/>
              <a:gd name="connsiteX3" fmla="*/ 5448122 w 5938516"/>
              <a:gd name="connsiteY3" fmla="*/ 5741779 h 6870357"/>
              <a:gd name="connsiteX4" fmla="*/ 3090120 w 5938516"/>
              <a:gd name="connsiteY4" fmla="*/ 6870357 h 6870357"/>
              <a:gd name="connsiteX5" fmla="*/ 0 w 5938516"/>
              <a:gd name="connsiteY5" fmla="*/ 6870357 h 6870357"/>
              <a:gd name="connsiteX6" fmla="*/ 0 w 5938516"/>
              <a:gd name="connsiteY6" fmla="*/ 12357 h 6870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8516" h="6870357">
                <a:moveTo>
                  <a:pt x="0" y="12357"/>
                </a:moveTo>
                <a:lnTo>
                  <a:pt x="3699294" y="0"/>
                </a:lnTo>
                <a:cubicBezTo>
                  <a:pt x="4429817" y="1526322"/>
                  <a:pt x="5123268" y="3065002"/>
                  <a:pt x="5853791" y="4591324"/>
                </a:cubicBezTo>
                <a:cubicBezTo>
                  <a:pt x="6059458" y="5021035"/>
                  <a:pt x="5877834" y="5536112"/>
                  <a:pt x="5448122" y="5741779"/>
                </a:cubicBezTo>
                <a:lnTo>
                  <a:pt x="3090120" y="6870357"/>
                </a:lnTo>
                <a:lnTo>
                  <a:pt x="0" y="6870357"/>
                </a:lnTo>
                <a:lnTo>
                  <a:pt x="0" y="12357"/>
                </a:lnTo>
                <a:close/>
              </a:path>
            </a:pathLst>
          </a:custGeom>
        </p:spPr>
        <p:txBody>
          <a:bodyPr wrap="square" anchor="ctr">
            <a:noAutofit/>
          </a:bodyPr>
          <a:lstStyle>
            <a:lvl1pPr algn="ctr">
              <a:defRPr>
                <a:solidFill>
                  <a:schemeClr val="bg1"/>
                </a:solidFill>
              </a:defRPr>
            </a:lvl1pPr>
          </a:lstStyle>
          <a:p>
            <a:endParaRPr lang="en-US" dirty="0"/>
          </a:p>
        </p:txBody>
      </p:sp>
      <p:sp>
        <p:nvSpPr>
          <p:cNvPr id="35" name="Text Placeholder 2">
            <a:extLst>
              <a:ext uri="{FF2B5EF4-FFF2-40B4-BE49-F238E27FC236}">
                <a16:creationId xmlns:a16="http://schemas.microsoft.com/office/drawing/2014/main" id="{9CD99BBC-D83F-42CB-A50D-E8AB068218C5}"/>
              </a:ext>
            </a:extLst>
          </p:cNvPr>
          <p:cNvSpPr>
            <a:spLocks noGrp="1"/>
          </p:cNvSpPr>
          <p:nvPr>
            <p:ph type="body" sz="quarter" idx="14"/>
          </p:nvPr>
        </p:nvSpPr>
        <p:spPr>
          <a:xfrm>
            <a:off x="307497" y="160370"/>
            <a:ext cx="6659833" cy="1685589"/>
          </a:xfrm>
        </p:spPr>
        <p:txBody>
          <a:bodyPr/>
          <a:lstStyle>
            <a:lvl1pPr algn="r">
              <a:defRPr sz="3600" b="1">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8695934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1_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A623AF0-426A-4629-8263-B5F9812D6770}"/>
              </a:ext>
            </a:extLst>
          </p:cNvPr>
          <p:cNvSpPr/>
          <p:nvPr userDrawn="1"/>
        </p:nvSpPr>
        <p:spPr>
          <a:xfrm>
            <a:off x="0" y="0"/>
            <a:ext cx="12192000" cy="6858000"/>
          </a:xfrm>
          <a:prstGeom prst="rect">
            <a:avLst/>
          </a:prstGeom>
          <a:gradFill>
            <a:gsLst>
              <a:gs pos="0">
                <a:schemeClr val="accent4"/>
              </a:gs>
              <a:gs pos="86000">
                <a:schemeClr val="accent1"/>
              </a:gs>
            </a:gsLst>
            <a:lin ang="13200000" scaled="0"/>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picture containing table, sky&#10;&#10;Description automatically generated">
            <a:extLst>
              <a:ext uri="{FF2B5EF4-FFF2-40B4-BE49-F238E27FC236}">
                <a16:creationId xmlns:a16="http://schemas.microsoft.com/office/drawing/2014/main" id="{024AA449-B3A1-484B-893B-9D8745E0AD76}"/>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9746699" y="93284"/>
            <a:ext cx="2438611" cy="4493141"/>
          </a:xfrm>
          <a:prstGeom prst="rect">
            <a:avLst/>
          </a:prstGeom>
        </p:spPr>
      </p:pic>
      <p:sp>
        <p:nvSpPr>
          <p:cNvPr id="11" name="Rectangle 10">
            <a:extLst>
              <a:ext uri="{FF2B5EF4-FFF2-40B4-BE49-F238E27FC236}">
                <a16:creationId xmlns:a16="http://schemas.microsoft.com/office/drawing/2014/main" id="{DCFD3095-2C22-406A-BE37-FAA9D72A6F53}"/>
              </a:ext>
            </a:extLst>
          </p:cNvPr>
          <p:cNvSpPr/>
          <p:nvPr userDrawn="1"/>
        </p:nvSpPr>
        <p:spPr>
          <a:xfrm>
            <a:off x="1" y="0"/>
            <a:ext cx="12192000" cy="3429000"/>
          </a:xfrm>
          <a:prstGeom prst="rect">
            <a:avLst/>
          </a:prstGeom>
          <a:gradFill>
            <a:gsLst>
              <a:gs pos="0">
                <a:schemeClr val="accent1"/>
              </a:gs>
              <a:gs pos="100000">
                <a:schemeClr val="accent1">
                  <a:alpha val="0"/>
                </a:schemeClr>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Text Placeholder 2">
            <a:extLst>
              <a:ext uri="{FF2B5EF4-FFF2-40B4-BE49-F238E27FC236}">
                <a16:creationId xmlns:a16="http://schemas.microsoft.com/office/drawing/2014/main" id="{DB7CDE1C-DC59-47FE-B6C3-E008CF5420FA}"/>
              </a:ext>
            </a:extLst>
          </p:cNvPr>
          <p:cNvSpPr>
            <a:spLocks noGrp="1"/>
          </p:cNvSpPr>
          <p:nvPr>
            <p:ph type="body" sz="quarter" idx="13"/>
          </p:nvPr>
        </p:nvSpPr>
        <p:spPr>
          <a:xfrm>
            <a:off x="2425232" y="2586206"/>
            <a:ext cx="7341537" cy="1685589"/>
          </a:xfrm>
        </p:spPr>
        <p:txBody>
          <a:bodyPr/>
          <a:lstStyle>
            <a:lvl1pPr>
              <a:defRPr sz="3600" b="1">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1352562394"/>
      </p:ext>
    </p:extLst>
  </p:cSld>
  <p:clrMapOvr>
    <a:masterClrMapping/>
  </p:clrMapOvr>
  <p:transition spd="slow">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5_Blank">
    <p:bg>
      <p:bgPr>
        <a:gradFill>
          <a:gsLst>
            <a:gs pos="0">
              <a:schemeClr val="accent2"/>
            </a:gs>
            <a:gs pos="49000">
              <a:schemeClr val="accent4"/>
            </a:gs>
          </a:gsLst>
          <a:lin ang="13200000" scaled="0"/>
        </a:gra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D31018CE-F880-4CE2-A5BF-52B55F707B59}"/>
              </a:ext>
            </a:extLst>
          </p:cNvPr>
          <p:cNvSpPr/>
          <p:nvPr userDrawn="1"/>
        </p:nvSpPr>
        <p:spPr>
          <a:xfrm flipH="1">
            <a:off x="0" y="0"/>
            <a:ext cx="12192000" cy="6858000"/>
          </a:xfrm>
          <a:prstGeom prst="rect">
            <a:avLst/>
          </a:prstGeom>
          <a:gradFill>
            <a:gsLst>
              <a:gs pos="0">
                <a:schemeClr val="accent2"/>
              </a:gs>
              <a:gs pos="49000">
                <a:schemeClr val="accent4"/>
              </a:gs>
            </a:gsLst>
            <a:lin ang="13200000" scaled="0"/>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Freeform: Shape 82">
            <a:extLst>
              <a:ext uri="{FF2B5EF4-FFF2-40B4-BE49-F238E27FC236}">
                <a16:creationId xmlns:a16="http://schemas.microsoft.com/office/drawing/2014/main" id="{EEC195A9-A106-4189-9F41-A8ABDC64C8C8}"/>
              </a:ext>
            </a:extLst>
          </p:cNvPr>
          <p:cNvSpPr/>
          <p:nvPr userDrawn="1"/>
        </p:nvSpPr>
        <p:spPr>
          <a:xfrm rot="1498023" flipH="1">
            <a:off x="7155951" y="-475207"/>
            <a:ext cx="6373398" cy="7605562"/>
          </a:xfrm>
          <a:custGeom>
            <a:avLst/>
            <a:gdLst>
              <a:gd name="connsiteX0" fmla="*/ 6373398 w 6373398"/>
              <a:gd name="connsiteY0" fmla="*/ 1615945 h 7605562"/>
              <a:gd name="connsiteX1" fmla="*/ 6373398 w 6373398"/>
              <a:gd name="connsiteY1" fmla="*/ 6626187 h 7605562"/>
              <a:gd name="connsiteX2" fmla="*/ 5394023 w 6373398"/>
              <a:gd name="connsiteY2" fmla="*/ 7605562 h 7605562"/>
              <a:gd name="connsiteX3" fmla="*/ 2944901 w 6373398"/>
              <a:gd name="connsiteY3" fmla="*/ 7605562 h 7605562"/>
              <a:gd name="connsiteX4" fmla="*/ 0 w 6373398"/>
              <a:gd name="connsiteY4" fmla="*/ 6234393 h 7605562"/>
              <a:gd name="connsiteX5" fmla="*/ 2902782 w 6373398"/>
              <a:gd name="connsiteY5" fmla="*/ 0 h 7605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73398" h="7605562">
                <a:moveTo>
                  <a:pt x="6373398" y="1615945"/>
                </a:moveTo>
                <a:lnTo>
                  <a:pt x="6373398" y="6626187"/>
                </a:lnTo>
                <a:cubicBezTo>
                  <a:pt x="6373398" y="7167081"/>
                  <a:pt x="5934917" y="7605562"/>
                  <a:pt x="5394023" y="7605562"/>
                </a:cubicBezTo>
                <a:lnTo>
                  <a:pt x="2944901" y="7605562"/>
                </a:lnTo>
                <a:lnTo>
                  <a:pt x="0" y="6234393"/>
                </a:lnTo>
                <a:lnTo>
                  <a:pt x="2902782" y="0"/>
                </a:lnTo>
                <a:close/>
              </a:path>
            </a:pathLst>
          </a:custGeom>
          <a:solidFill>
            <a:srgbClr val="DD7AB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Picture Placeholder 30">
            <a:extLst>
              <a:ext uri="{FF2B5EF4-FFF2-40B4-BE49-F238E27FC236}">
                <a16:creationId xmlns:a16="http://schemas.microsoft.com/office/drawing/2014/main" id="{C7F1452C-B0D1-4F91-9990-45D7ED6479D0}"/>
              </a:ext>
            </a:extLst>
          </p:cNvPr>
          <p:cNvSpPr>
            <a:spLocks noGrp="1"/>
          </p:cNvSpPr>
          <p:nvPr>
            <p:ph type="pic" sz="quarter" idx="12"/>
          </p:nvPr>
        </p:nvSpPr>
        <p:spPr>
          <a:xfrm flipH="1">
            <a:off x="6253484" y="-12358"/>
            <a:ext cx="5938516" cy="6870357"/>
          </a:xfrm>
          <a:custGeom>
            <a:avLst/>
            <a:gdLst>
              <a:gd name="connsiteX0" fmla="*/ 0 w 5938516"/>
              <a:gd name="connsiteY0" fmla="*/ 0 h 6858000"/>
              <a:gd name="connsiteX1" fmla="*/ 3662223 w 5938516"/>
              <a:gd name="connsiteY1" fmla="*/ 0 h 6858000"/>
              <a:gd name="connsiteX2" fmla="*/ 5853791 w 5938516"/>
              <a:gd name="connsiteY2" fmla="*/ 4578967 h 6858000"/>
              <a:gd name="connsiteX3" fmla="*/ 5448122 w 5938516"/>
              <a:gd name="connsiteY3" fmla="*/ 5729422 h 6858000"/>
              <a:gd name="connsiteX4" fmla="*/ 3090120 w 5938516"/>
              <a:gd name="connsiteY4" fmla="*/ 6858000 h 6858000"/>
              <a:gd name="connsiteX5" fmla="*/ 0 w 5938516"/>
              <a:gd name="connsiteY5" fmla="*/ 6858000 h 6858000"/>
              <a:gd name="connsiteX0" fmla="*/ 0 w 5938516"/>
              <a:gd name="connsiteY0" fmla="*/ 0 h 6858000"/>
              <a:gd name="connsiteX1" fmla="*/ 3711650 w 5938516"/>
              <a:gd name="connsiteY1" fmla="*/ 12357 h 6858000"/>
              <a:gd name="connsiteX2" fmla="*/ 5853791 w 5938516"/>
              <a:gd name="connsiteY2" fmla="*/ 4578967 h 6858000"/>
              <a:gd name="connsiteX3" fmla="*/ 5448122 w 5938516"/>
              <a:gd name="connsiteY3" fmla="*/ 5729422 h 6858000"/>
              <a:gd name="connsiteX4" fmla="*/ 3090120 w 5938516"/>
              <a:gd name="connsiteY4" fmla="*/ 6858000 h 6858000"/>
              <a:gd name="connsiteX5" fmla="*/ 0 w 5938516"/>
              <a:gd name="connsiteY5" fmla="*/ 6858000 h 6858000"/>
              <a:gd name="connsiteX6" fmla="*/ 0 w 5938516"/>
              <a:gd name="connsiteY6" fmla="*/ 0 h 6858000"/>
              <a:gd name="connsiteX0" fmla="*/ 0 w 5938516"/>
              <a:gd name="connsiteY0" fmla="*/ 0 h 6858000"/>
              <a:gd name="connsiteX1" fmla="*/ 3711650 w 5938516"/>
              <a:gd name="connsiteY1" fmla="*/ 12357 h 6858000"/>
              <a:gd name="connsiteX2" fmla="*/ 5853791 w 5938516"/>
              <a:gd name="connsiteY2" fmla="*/ 4578967 h 6858000"/>
              <a:gd name="connsiteX3" fmla="*/ 5448122 w 5938516"/>
              <a:gd name="connsiteY3" fmla="*/ 5729422 h 6858000"/>
              <a:gd name="connsiteX4" fmla="*/ 3090120 w 5938516"/>
              <a:gd name="connsiteY4" fmla="*/ 6858000 h 6858000"/>
              <a:gd name="connsiteX5" fmla="*/ 0 w 5938516"/>
              <a:gd name="connsiteY5" fmla="*/ 6858000 h 6858000"/>
              <a:gd name="connsiteX6" fmla="*/ 0 w 5938516"/>
              <a:gd name="connsiteY6" fmla="*/ 0 h 6858000"/>
              <a:gd name="connsiteX0" fmla="*/ 0 w 5938516"/>
              <a:gd name="connsiteY0" fmla="*/ 12357 h 6870357"/>
              <a:gd name="connsiteX1" fmla="*/ 3699294 w 5938516"/>
              <a:gd name="connsiteY1" fmla="*/ 0 h 6870357"/>
              <a:gd name="connsiteX2" fmla="*/ 5853791 w 5938516"/>
              <a:gd name="connsiteY2" fmla="*/ 4591324 h 6870357"/>
              <a:gd name="connsiteX3" fmla="*/ 5448122 w 5938516"/>
              <a:gd name="connsiteY3" fmla="*/ 5741779 h 6870357"/>
              <a:gd name="connsiteX4" fmla="*/ 3090120 w 5938516"/>
              <a:gd name="connsiteY4" fmla="*/ 6870357 h 6870357"/>
              <a:gd name="connsiteX5" fmla="*/ 0 w 5938516"/>
              <a:gd name="connsiteY5" fmla="*/ 6870357 h 6870357"/>
              <a:gd name="connsiteX6" fmla="*/ 0 w 5938516"/>
              <a:gd name="connsiteY6" fmla="*/ 12357 h 6870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8516" h="6870357">
                <a:moveTo>
                  <a:pt x="0" y="12357"/>
                </a:moveTo>
                <a:lnTo>
                  <a:pt x="3699294" y="0"/>
                </a:lnTo>
                <a:cubicBezTo>
                  <a:pt x="4429817" y="1526322"/>
                  <a:pt x="5123268" y="3065002"/>
                  <a:pt x="5853791" y="4591324"/>
                </a:cubicBezTo>
                <a:cubicBezTo>
                  <a:pt x="6059458" y="5021035"/>
                  <a:pt x="5877834" y="5536112"/>
                  <a:pt x="5448122" y="5741779"/>
                </a:cubicBezTo>
                <a:lnTo>
                  <a:pt x="3090120" y="6870357"/>
                </a:lnTo>
                <a:lnTo>
                  <a:pt x="0" y="6870357"/>
                </a:lnTo>
                <a:lnTo>
                  <a:pt x="0" y="12357"/>
                </a:lnTo>
                <a:close/>
              </a:path>
            </a:pathLst>
          </a:custGeom>
        </p:spPr>
        <p:txBody>
          <a:bodyPr wrap="square" anchor="ctr">
            <a:noAutofit/>
          </a:bodyPr>
          <a:lstStyle>
            <a:lvl1pPr algn="ctr">
              <a:defRPr>
                <a:solidFill>
                  <a:schemeClr val="bg1"/>
                </a:solidFill>
              </a:defRPr>
            </a:lvl1pPr>
          </a:lstStyle>
          <a:p>
            <a:endParaRPr lang="en-US"/>
          </a:p>
        </p:txBody>
      </p:sp>
      <p:pic>
        <p:nvPicPr>
          <p:cNvPr id="34" name="Picture 33" descr="A picture containing table, sky&#10;&#10;Description automatically generated">
            <a:extLst>
              <a:ext uri="{FF2B5EF4-FFF2-40B4-BE49-F238E27FC236}">
                <a16:creationId xmlns:a16="http://schemas.microsoft.com/office/drawing/2014/main" id="{65C93822-068B-454F-AE61-24B4783E555B}"/>
              </a:ext>
            </a:extLst>
          </p:cNvPr>
          <p:cNvPicPr>
            <a:picLocks noChangeAspect="1"/>
          </p:cNvPicPr>
          <p:nvPr userDrawn="1"/>
        </p:nvPicPr>
        <p:blipFill>
          <a:blip r:embed="rId2">
            <a:alphaModFix amt="35000"/>
            <a:extLst>
              <a:ext uri="{28A0092B-C50C-407E-A947-70E740481C1C}">
                <a14:useLocalDpi xmlns:a14="http://schemas.microsoft.com/office/drawing/2010/main" val="0"/>
              </a:ext>
            </a:extLst>
          </a:blip>
          <a:stretch>
            <a:fillRect/>
          </a:stretch>
        </p:blipFill>
        <p:spPr>
          <a:xfrm>
            <a:off x="-14606" y="2260438"/>
            <a:ext cx="2438611" cy="4493141"/>
          </a:xfrm>
          <a:prstGeom prst="rect">
            <a:avLst/>
          </a:prstGeom>
        </p:spPr>
      </p:pic>
      <p:sp>
        <p:nvSpPr>
          <p:cNvPr id="37" name="Text Placeholder 2">
            <a:extLst>
              <a:ext uri="{FF2B5EF4-FFF2-40B4-BE49-F238E27FC236}">
                <a16:creationId xmlns:a16="http://schemas.microsoft.com/office/drawing/2014/main" id="{93C584EA-F468-4B34-8125-ACB7F1F6DE26}"/>
              </a:ext>
            </a:extLst>
          </p:cNvPr>
          <p:cNvSpPr>
            <a:spLocks noGrp="1"/>
          </p:cNvSpPr>
          <p:nvPr>
            <p:ph type="body" sz="quarter" idx="14"/>
          </p:nvPr>
        </p:nvSpPr>
        <p:spPr>
          <a:xfrm>
            <a:off x="560056" y="378146"/>
            <a:ext cx="4728491" cy="1685589"/>
          </a:xfrm>
        </p:spPr>
        <p:txBody>
          <a:bodyPr/>
          <a:lstStyle>
            <a:lvl1pPr algn="r">
              <a:defRPr sz="3600" b="1">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2631738514"/>
      </p:ext>
    </p:extLst>
  </p:cSld>
  <p:clrMapOvr>
    <a:masterClrMapping/>
  </p:clrMapOvr>
  <p:transition spd="slow">
    <p:wip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SS19 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0338" y="427690"/>
            <a:ext cx="10307779" cy="1007678"/>
          </a:xfrm>
        </p:spPr>
        <p:txBody>
          <a:bodyPr/>
          <a:lstStyle/>
          <a:p>
            <a:r>
              <a:rPr lang="en-US"/>
              <a:t>Click to edit Master title style</a:t>
            </a:r>
            <a:endParaRPr lang="en-GB" dirty="0"/>
          </a:p>
        </p:txBody>
      </p:sp>
    </p:spTree>
    <p:extLst>
      <p:ext uri="{BB962C8B-B14F-4D97-AF65-F5344CB8AC3E}">
        <p14:creationId xmlns:p14="http://schemas.microsoft.com/office/powerpoint/2010/main" val="1724628678"/>
      </p:ext>
    </p:extLst>
  </p:cSld>
  <p:clrMapOvr>
    <a:masterClrMapping/>
  </p:clrMapOvr>
  <p:transition spd="slow">
    <p:wip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2_Blank">
    <p:bg>
      <p:bgPr>
        <a:gradFill>
          <a:gsLst>
            <a:gs pos="0">
              <a:schemeClr val="accent2"/>
            </a:gs>
            <a:gs pos="49000">
              <a:schemeClr val="accent4"/>
            </a:gs>
          </a:gsLst>
          <a:lin ang="13200000" scaled="0"/>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0CE0DA-9CF4-417C-B23C-675E5B399D2A}"/>
              </a:ext>
            </a:extLst>
          </p:cNvPr>
          <p:cNvSpPr/>
          <p:nvPr userDrawn="1"/>
        </p:nvSpPr>
        <p:spPr>
          <a:xfrm flipH="1">
            <a:off x="0" y="0"/>
            <a:ext cx="12192000" cy="6858000"/>
          </a:xfrm>
          <a:prstGeom prst="rect">
            <a:avLst/>
          </a:prstGeom>
          <a:gradFill>
            <a:gsLst>
              <a:gs pos="0">
                <a:schemeClr val="accent3"/>
              </a:gs>
              <a:gs pos="49000">
                <a:schemeClr val="accent1"/>
              </a:gs>
            </a:gsLst>
            <a:lin ang="13200000" scaled="0"/>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descr="A picture containing table, sky&#10;&#10;Description automatically generated">
            <a:extLst>
              <a:ext uri="{FF2B5EF4-FFF2-40B4-BE49-F238E27FC236}">
                <a16:creationId xmlns:a16="http://schemas.microsoft.com/office/drawing/2014/main" id="{5F9FF57D-A77A-4834-B168-7540942A9DEE}"/>
              </a:ext>
            </a:extLst>
          </p:cNvPr>
          <p:cNvPicPr>
            <a:picLocks noChangeAspect="1"/>
          </p:cNvPicPr>
          <p:nvPr userDrawn="1"/>
        </p:nvPicPr>
        <p:blipFill>
          <a:blip r:embed="rId2">
            <a:alphaModFix amt="35000"/>
            <a:extLst>
              <a:ext uri="{28A0092B-C50C-407E-A947-70E740481C1C}">
                <a14:useLocalDpi xmlns:a14="http://schemas.microsoft.com/office/drawing/2010/main" val="0"/>
              </a:ext>
            </a:extLst>
          </a:blip>
          <a:stretch>
            <a:fillRect/>
          </a:stretch>
        </p:blipFill>
        <p:spPr>
          <a:xfrm>
            <a:off x="-139182" y="2243109"/>
            <a:ext cx="2438611" cy="4493141"/>
          </a:xfrm>
          <a:prstGeom prst="rect">
            <a:avLst/>
          </a:prstGeom>
        </p:spPr>
      </p:pic>
      <p:sp>
        <p:nvSpPr>
          <p:cNvPr id="83" name="Freeform: Shape 82">
            <a:extLst>
              <a:ext uri="{FF2B5EF4-FFF2-40B4-BE49-F238E27FC236}">
                <a16:creationId xmlns:a16="http://schemas.microsoft.com/office/drawing/2014/main" id="{EEC195A9-A106-4189-9F41-A8ABDC64C8C8}"/>
              </a:ext>
            </a:extLst>
          </p:cNvPr>
          <p:cNvSpPr/>
          <p:nvPr userDrawn="1"/>
        </p:nvSpPr>
        <p:spPr>
          <a:xfrm rot="1498023" flipH="1">
            <a:off x="7155951" y="-475207"/>
            <a:ext cx="6373398" cy="7605562"/>
          </a:xfrm>
          <a:custGeom>
            <a:avLst/>
            <a:gdLst>
              <a:gd name="connsiteX0" fmla="*/ 6373398 w 6373398"/>
              <a:gd name="connsiteY0" fmla="*/ 1615945 h 7605562"/>
              <a:gd name="connsiteX1" fmla="*/ 6373398 w 6373398"/>
              <a:gd name="connsiteY1" fmla="*/ 6626187 h 7605562"/>
              <a:gd name="connsiteX2" fmla="*/ 5394023 w 6373398"/>
              <a:gd name="connsiteY2" fmla="*/ 7605562 h 7605562"/>
              <a:gd name="connsiteX3" fmla="*/ 2944901 w 6373398"/>
              <a:gd name="connsiteY3" fmla="*/ 7605562 h 7605562"/>
              <a:gd name="connsiteX4" fmla="*/ 0 w 6373398"/>
              <a:gd name="connsiteY4" fmla="*/ 6234393 h 7605562"/>
              <a:gd name="connsiteX5" fmla="*/ 2902782 w 6373398"/>
              <a:gd name="connsiteY5" fmla="*/ 0 h 7605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73398" h="7605562">
                <a:moveTo>
                  <a:pt x="6373398" y="1615945"/>
                </a:moveTo>
                <a:lnTo>
                  <a:pt x="6373398" y="6626187"/>
                </a:lnTo>
                <a:cubicBezTo>
                  <a:pt x="6373398" y="7167081"/>
                  <a:pt x="5934917" y="7605562"/>
                  <a:pt x="5394023" y="7605562"/>
                </a:cubicBezTo>
                <a:lnTo>
                  <a:pt x="2944901" y="7605562"/>
                </a:lnTo>
                <a:lnTo>
                  <a:pt x="0" y="6234393"/>
                </a:lnTo>
                <a:lnTo>
                  <a:pt x="2902782" y="0"/>
                </a:lnTo>
                <a:close/>
              </a:path>
            </a:pathLst>
          </a:custGeom>
          <a:solidFill>
            <a:schemeClr val="accent2">
              <a:lumMod val="60000"/>
              <a:lumOff val="4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Picture Placeholder 30">
            <a:extLst>
              <a:ext uri="{FF2B5EF4-FFF2-40B4-BE49-F238E27FC236}">
                <a16:creationId xmlns:a16="http://schemas.microsoft.com/office/drawing/2014/main" id="{C7F1452C-B0D1-4F91-9990-45D7ED6479D0}"/>
              </a:ext>
            </a:extLst>
          </p:cNvPr>
          <p:cNvSpPr>
            <a:spLocks noGrp="1"/>
          </p:cNvSpPr>
          <p:nvPr>
            <p:ph type="pic" sz="quarter" idx="12"/>
          </p:nvPr>
        </p:nvSpPr>
        <p:spPr>
          <a:xfrm flipH="1">
            <a:off x="6253484" y="-12358"/>
            <a:ext cx="5938516" cy="6870357"/>
          </a:xfrm>
          <a:custGeom>
            <a:avLst/>
            <a:gdLst>
              <a:gd name="connsiteX0" fmla="*/ 0 w 5938516"/>
              <a:gd name="connsiteY0" fmla="*/ 0 h 6858000"/>
              <a:gd name="connsiteX1" fmla="*/ 3662223 w 5938516"/>
              <a:gd name="connsiteY1" fmla="*/ 0 h 6858000"/>
              <a:gd name="connsiteX2" fmla="*/ 5853791 w 5938516"/>
              <a:gd name="connsiteY2" fmla="*/ 4578967 h 6858000"/>
              <a:gd name="connsiteX3" fmla="*/ 5448122 w 5938516"/>
              <a:gd name="connsiteY3" fmla="*/ 5729422 h 6858000"/>
              <a:gd name="connsiteX4" fmla="*/ 3090120 w 5938516"/>
              <a:gd name="connsiteY4" fmla="*/ 6858000 h 6858000"/>
              <a:gd name="connsiteX5" fmla="*/ 0 w 5938516"/>
              <a:gd name="connsiteY5" fmla="*/ 6858000 h 6858000"/>
              <a:gd name="connsiteX0" fmla="*/ 0 w 5938516"/>
              <a:gd name="connsiteY0" fmla="*/ 0 h 6858000"/>
              <a:gd name="connsiteX1" fmla="*/ 3711650 w 5938516"/>
              <a:gd name="connsiteY1" fmla="*/ 12357 h 6858000"/>
              <a:gd name="connsiteX2" fmla="*/ 5853791 w 5938516"/>
              <a:gd name="connsiteY2" fmla="*/ 4578967 h 6858000"/>
              <a:gd name="connsiteX3" fmla="*/ 5448122 w 5938516"/>
              <a:gd name="connsiteY3" fmla="*/ 5729422 h 6858000"/>
              <a:gd name="connsiteX4" fmla="*/ 3090120 w 5938516"/>
              <a:gd name="connsiteY4" fmla="*/ 6858000 h 6858000"/>
              <a:gd name="connsiteX5" fmla="*/ 0 w 5938516"/>
              <a:gd name="connsiteY5" fmla="*/ 6858000 h 6858000"/>
              <a:gd name="connsiteX6" fmla="*/ 0 w 5938516"/>
              <a:gd name="connsiteY6" fmla="*/ 0 h 6858000"/>
              <a:gd name="connsiteX0" fmla="*/ 0 w 5938516"/>
              <a:gd name="connsiteY0" fmla="*/ 0 h 6858000"/>
              <a:gd name="connsiteX1" fmla="*/ 3711650 w 5938516"/>
              <a:gd name="connsiteY1" fmla="*/ 12357 h 6858000"/>
              <a:gd name="connsiteX2" fmla="*/ 5853791 w 5938516"/>
              <a:gd name="connsiteY2" fmla="*/ 4578967 h 6858000"/>
              <a:gd name="connsiteX3" fmla="*/ 5448122 w 5938516"/>
              <a:gd name="connsiteY3" fmla="*/ 5729422 h 6858000"/>
              <a:gd name="connsiteX4" fmla="*/ 3090120 w 5938516"/>
              <a:gd name="connsiteY4" fmla="*/ 6858000 h 6858000"/>
              <a:gd name="connsiteX5" fmla="*/ 0 w 5938516"/>
              <a:gd name="connsiteY5" fmla="*/ 6858000 h 6858000"/>
              <a:gd name="connsiteX6" fmla="*/ 0 w 5938516"/>
              <a:gd name="connsiteY6" fmla="*/ 0 h 6858000"/>
              <a:gd name="connsiteX0" fmla="*/ 0 w 5938516"/>
              <a:gd name="connsiteY0" fmla="*/ 12357 h 6870357"/>
              <a:gd name="connsiteX1" fmla="*/ 3699294 w 5938516"/>
              <a:gd name="connsiteY1" fmla="*/ 0 h 6870357"/>
              <a:gd name="connsiteX2" fmla="*/ 5853791 w 5938516"/>
              <a:gd name="connsiteY2" fmla="*/ 4591324 h 6870357"/>
              <a:gd name="connsiteX3" fmla="*/ 5448122 w 5938516"/>
              <a:gd name="connsiteY3" fmla="*/ 5741779 h 6870357"/>
              <a:gd name="connsiteX4" fmla="*/ 3090120 w 5938516"/>
              <a:gd name="connsiteY4" fmla="*/ 6870357 h 6870357"/>
              <a:gd name="connsiteX5" fmla="*/ 0 w 5938516"/>
              <a:gd name="connsiteY5" fmla="*/ 6870357 h 6870357"/>
              <a:gd name="connsiteX6" fmla="*/ 0 w 5938516"/>
              <a:gd name="connsiteY6" fmla="*/ 12357 h 6870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8516" h="6870357">
                <a:moveTo>
                  <a:pt x="0" y="12357"/>
                </a:moveTo>
                <a:lnTo>
                  <a:pt x="3699294" y="0"/>
                </a:lnTo>
                <a:cubicBezTo>
                  <a:pt x="4429817" y="1526322"/>
                  <a:pt x="5123268" y="3065002"/>
                  <a:pt x="5853791" y="4591324"/>
                </a:cubicBezTo>
                <a:cubicBezTo>
                  <a:pt x="6059458" y="5021035"/>
                  <a:pt x="5877834" y="5536112"/>
                  <a:pt x="5448122" y="5741779"/>
                </a:cubicBezTo>
                <a:lnTo>
                  <a:pt x="3090120" y="6870357"/>
                </a:lnTo>
                <a:lnTo>
                  <a:pt x="0" y="6870357"/>
                </a:lnTo>
                <a:lnTo>
                  <a:pt x="0" y="12357"/>
                </a:lnTo>
                <a:close/>
              </a:path>
            </a:pathLst>
          </a:custGeom>
        </p:spPr>
        <p:txBody>
          <a:bodyPr wrap="square" anchor="ctr">
            <a:noAutofit/>
          </a:bodyPr>
          <a:lstStyle>
            <a:lvl1pPr algn="ctr">
              <a:defRPr>
                <a:solidFill>
                  <a:schemeClr val="bg1"/>
                </a:solidFill>
              </a:defRPr>
            </a:lvl1pPr>
          </a:lstStyle>
          <a:p>
            <a:endParaRPr lang="en-US" dirty="0"/>
          </a:p>
        </p:txBody>
      </p:sp>
      <p:sp>
        <p:nvSpPr>
          <p:cNvPr id="35" name="Text Placeholder 2">
            <a:extLst>
              <a:ext uri="{FF2B5EF4-FFF2-40B4-BE49-F238E27FC236}">
                <a16:creationId xmlns:a16="http://schemas.microsoft.com/office/drawing/2014/main" id="{9CD99BBC-D83F-42CB-A50D-E8AB068218C5}"/>
              </a:ext>
            </a:extLst>
          </p:cNvPr>
          <p:cNvSpPr>
            <a:spLocks noGrp="1"/>
          </p:cNvSpPr>
          <p:nvPr>
            <p:ph type="body" sz="quarter" idx="14"/>
          </p:nvPr>
        </p:nvSpPr>
        <p:spPr>
          <a:xfrm>
            <a:off x="649529" y="286792"/>
            <a:ext cx="4728491" cy="1685589"/>
          </a:xfrm>
        </p:spPr>
        <p:txBody>
          <a:bodyPr/>
          <a:lstStyle>
            <a:lvl1pPr algn="r">
              <a:defRPr sz="3600" b="1">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839008498"/>
      </p:ext>
    </p:extLst>
  </p:cSld>
  <p:clrMapOvr>
    <a:masterClrMapping/>
  </p:clrMapOvr>
  <p:transition spd="slow">
    <p:wip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4_Blank">
    <p:bg>
      <p:bgPr>
        <a:gradFill>
          <a:gsLst>
            <a:gs pos="0">
              <a:schemeClr val="accent2"/>
            </a:gs>
            <a:gs pos="49000">
              <a:schemeClr val="accent4"/>
            </a:gs>
          </a:gsLst>
          <a:lin ang="13200000" scaled="0"/>
        </a:gra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523A1464-FD87-4826-8C81-712E3C9D9144}"/>
              </a:ext>
            </a:extLst>
          </p:cNvPr>
          <p:cNvSpPr/>
          <p:nvPr userDrawn="1"/>
        </p:nvSpPr>
        <p:spPr>
          <a:xfrm flipH="1">
            <a:off x="0" y="0"/>
            <a:ext cx="12192000" cy="6858000"/>
          </a:xfrm>
          <a:prstGeom prst="rect">
            <a:avLst/>
          </a:prstGeom>
          <a:gradFill>
            <a:gsLst>
              <a:gs pos="0">
                <a:schemeClr val="accent1"/>
              </a:gs>
              <a:gs pos="49000">
                <a:schemeClr val="accent3"/>
              </a:gs>
            </a:gsLst>
            <a:lin ang="13200000" scaled="0"/>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Freeform: Shape 82">
            <a:extLst>
              <a:ext uri="{FF2B5EF4-FFF2-40B4-BE49-F238E27FC236}">
                <a16:creationId xmlns:a16="http://schemas.microsoft.com/office/drawing/2014/main" id="{EEC195A9-A106-4189-9F41-A8ABDC64C8C8}"/>
              </a:ext>
            </a:extLst>
          </p:cNvPr>
          <p:cNvSpPr/>
          <p:nvPr userDrawn="1"/>
        </p:nvSpPr>
        <p:spPr>
          <a:xfrm rot="1498023" flipH="1">
            <a:off x="7155951" y="-475207"/>
            <a:ext cx="6373398" cy="7605562"/>
          </a:xfrm>
          <a:custGeom>
            <a:avLst/>
            <a:gdLst>
              <a:gd name="connsiteX0" fmla="*/ 6373398 w 6373398"/>
              <a:gd name="connsiteY0" fmla="*/ 1615945 h 7605562"/>
              <a:gd name="connsiteX1" fmla="*/ 6373398 w 6373398"/>
              <a:gd name="connsiteY1" fmla="*/ 6626187 h 7605562"/>
              <a:gd name="connsiteX2" fmla="*/ 5394023 w 6373398"/>
              <a:gd name="connsiteY2" fmla="*/ 7605562 h 7605562"/>
              <a:gd name="connsiteX3" fmla="*/ 2944901 w 6373398"/>
              <a:gd name="connsiteY3" fmla="*/ 7605562 h 7605562"/>
              <a:gd name="connsiteX4" fmla="*/ 0 w 6373398"/>
              <a:gd name="connsiteY4" fmla="*/ 6234393 h 7605562"/>
              <a:gd name="connsiteX5" fmla="*/ 2902782 w 6373398"/>
              <a:gd name="connsiteY5" fmla="*/ 0 h 7605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73398" h="7605562">
                <a:moveTo>
                  <a:pt x="6373398" y="1615945"/>
                </a:moveTo>
                <a:lnTo>
                  <a:pt x="6373398" y="6626187"/>
                </a:lnTo>
                <a:cubicBezTo>
                  <a:pt x="6373398" y="7167081"/>
                  <a:pt x="5934917" y="7605562"/>
                  <a:pt x="5394023" y="7605562"/>
                </a:cubicBezTo>
                <a:lnTo>
                  <a:pt x="2944901" y="7605562"/>
                </a:lnTo>
                <a:lnTo>
                  <a:pt x="0" y="6234393"/>
                </a:lnTo>
                <a:lnTo>
                  <a:pt x="2902782" y="0"/>
                </a:lnTo>
                <a:close/>
              </a:path>
            </a:pathLst>
          </a:custGeom>
          <a:solidFill>
            <a:srgbClr val="8A5C9A"/>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Picture Placeholder 30">
            <a:extLst>
              <a:ext uri="{FF2B5EF4-FFF2-40B4-BE49-F238E27FC236}">
                <a16:creationId xmlns:a16="http://schemas.microsoft.com/office/drawing/2014/main" id="{C7F1452C-B0D1-4F91-9990-45D7ED6479D0}"/>
              </a:ext>
            </a:extLst>
          </p:cNvPr>
          <p:cNvSpPr>
            <a:spLocks noGrp="1"/>
          </p:cNvSpPr>
          <p:nvPr>
            <p:ph type="pic" sz="quarter" idx="12"/>
          </p:nvPr>
        </p:nvSpPr>
        <p:spPr>
          <a:xfrm flipH="1">
            <a:off x="6253484" y="-12358"/>
            <a:ext cx="5938516" cy="6870357"/>
          </a:xfrm>
          <a:custGeom>
            <a:avLst/>
            <a:gdLst>
              <a:gd name="connsiteX0" fmla="*/ 0 w 5938516"/>
              <a:gd name="connsiteY0" fmla="*/ 0 h 6858000"/>
              <a:gd name="connsiteX1" fmla="*/ 3662223 w 5938516"/>
              <a:gd name="connsiteY1" fmla="*/ 0 h 6858000"/>
              <a:gd name="connsiteX2" fmla="*/ 5853791 w 5938516"/>
              <a:gd name="connsiteY2" fmla="*/ 4578967 h 6858000"/>
              <a:gd name="connsiteX3" fmla="*/ 5448122 w 5938516"/>
              <a:gd name="connsiteY3" fmla="*/ 5729422 h 6858000"/>
              <a:gd name="connsiteX4" fmla="*/ 3090120 w 5938516"/>
              <a:gd name="connsiteY4" fmla="*/ 6858000 h 6858000"/>
              <a:gd name="connsiteX5" fmla="*/ 0 w 5938516"/>
              <a:gd name="connsiteY5" fmla="*/ 6858000 h 6858000"/>
              <a:gd name="connsiteX0" fmla="*/ 0 w 5938516"/>
              <a:gd name="connsiteY0" fmla="*/ 0 h 6858000"/>
              <a:gd name="connsiteX1" fmla="*/ 3711650 w 5938516"/>
              <a:gd name="connsiteY1" fmla="*/ 12357 h 6858000"/>
              <a:gd name="connsiteX2" fmla="*/ 5853791 w 5938516"/>
              <a:gd name="connsiteY2" fmla="*/ 4578967 h 6858000"/>
              <a:gd name="connsiteX3" fmla="*/ 5448122 w 5938516"/>
              <a:gd name="connsiteY3" fmla="*/ 5729422 h 6858000"/>
              <a:gd name="connsiteX4" fmla="*/ 3090120 w 5938516"/>
              <a:gd name="connsiteY4" fmla="*/ 6858000 h 6858000"/>
              <a:gd name="connsiteX5" fmla="*/ 0 w 5938516"/>
              <a:gd name="connsiteY5" fmla="*/ 6858000 h 6858000"/>
              <a:gd name="connsiteX6" fmla="*/ 0 w 5938516"/>
              <a:gd name="connsiteY6" fmla="*/ 0 h 6858000"/>
              <a:gd name="connsiteX0" fmla="*/ 0 w 5938516"/>
              <a:gd name="connsiteY0" fmla="*/ 0 h 6858000"/>
              <a:gd name="connsiteX1" fmla="*/ 3711650 w 5938516"/>
              <a:gd name="connsiteY1" fmla="*/ 12357 h 6858000"/>
              <a:gd name="connsiteX2" fmla="*/ 5853791 w 5938516"/>
              <a:gd name="connsiteY2" fmla="*/ 4578967 h 6858000"/>
              <a:gd name="connsiteX3" fmla="*/ 5448122 w 5938516"/>
              <a:gd name="connsiteY3" fmla="*/ 5729422 h 6858000"/>
              <a:gd name="connsiteX4" fmla="*/ 3090120 w 5938516"/>
              <a:gd name="connsiteY4" fmla="*/ 6858000 h 6858000"/>
              <a:gd name="connsiteX5" fmla="*/ 0 w 5938516"/>
              <a:gd name="connsiteY5" fmla="*/ 6858000 h 6858000"/>
              <a:gd name="connsiteX6" fmla="*/ 0 w 5938516"/>
              <a:gd name="connsiteY6" fmla="*/ 0 h 6858000"/>
              <a:gd name="connsiteX0" fmla="*/ 0 w 5938516"/>
              <a:gd name="connsiteY0" fmla="*/ 12357 h 6870357"/>
              <a:gd name="connsiteX1" fmla="*/ 3699294 w 5938516"/>
              <a:gd name="connsiteY1" fmla="*/ 0 h 6870357"/>
              <a:gd name="connsiteX2" fmla="*/ 5853791 w 5938516"/>
              <a:gd name="connsiteY2" fmla="*/ 4591324 h 6870357"/>
              <a:gd name="connsiteX3" fmla="*/ 5448122 w 5938516"/>
              <a:gd name="connsiteY3" fmla="*/ 5741779 h 6870357"/>
              <a:gd name="connsiteX4" fmla="*/ 3090120 w 5938516"/>
              <a:gd name="connsiteY4" fmla="*/ 6870357 h 6870357"/>
              <a:gd name="connsiteX5" fmla="*/ 0 w 5938516"/>
              <a:gd name="connsiteY5" fmla="*/ 6870357 h 6870357"/>
              <a:gd name="connsiteX6" fmla="*/ 0 w 5938516"/>
              <a:gd name="connsiteY6" fmla="*/ 12357 h 6870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8516" h="6870357">
                <a:moveTo>
                  <a:pt x="0" y="12357"/>
                </a:moveTo>
                <a:lnTo>
                  <a:pt x="3699294" y="0"/>
                </a:lnTo>
                <a:cubicBezTo>
                  <a:pt x="4429817" y="1526322"/>
                  <a:pt x="5123268" y="3065002"/>
                  <a:pt x="5853791" y="4591324"/>
                </a:cubicBezTo>
                <a:cubicBezTo>
                  <a:pt x="6059458" y="5021035"/>
                  <a:pt x="5877834" y="5536112"/>
                  <a:pt x="5448122" y="5741779"/>
                </a:cubicBezTo>
                <a:lnTo>
                  <a:pt x="3090120" y="6870357"/>
                </a:lnTo>
                <a:lnTo>
                  <a:pt x="0" y="6870357"/>
                </a:lnTo>
                <a:lnTo>
                  <a:pt x="0" y="12357"/>
                </a:lnTo>
                <a:close/>
              </a:path>
            </a:pathLst>
          </a:custGeom>
        </p:spPr>
        <p:txBody>
          <a:bodyPr wrap="square" anchor="ctr">
            <a:noAutofit/>
          </a:bodyPr>
          <a:lstStyle>
            <a:lvl1pPr algn="ctr">
              <a:defRPr>
                <a:solidFill>
                  <a:schemeClr val="bg1"/>
                </a:solidFill>
              </a:defRPr>
            </a:lvl1pPr>
          </a:lstStyle>
          <a:p>
            <a:endParaRPr lang="en-US" dirty="0"/>
          </a:p>
        </p:txBody>
      </p:sp>
      <p:pic>
        <p:nvPicPr>
          <p:cNvPr id="34" name="Picture 33" descr="A picture containing table, sky&#10;&#10;Description automatically generated">
            <a:extLst>
              <a:ext uri="{FF2B5EF4-FFF2-40B4-BE49-F238E27FC236}">
                <a16:creationId xmlns:a16="http://schemas.microsoft.com/office/drawing/2014/main" id="{C56439B5-C719-41FD-BE82-B64EC89D7FAF}"/>
              </a:ext>
            </a:extLst>
          </p:cNvPr>
          <p:cNvPicPr>
            <a:picLocks noChangeAspect="1"/>
          </p:cNvPicPr>
          <p:nvPr userDrawn="1"/>
        </p:nvPicPr>
        <p:blipFill>
          <a:blip r:embed="rId2">
            <a:alphaModFix amt="35000"/>
            <a:extLst>
              <a:ext uri="{28A0092B-C50C-407E-A947-70E740481C1C}">
                <a14:useLocalDpi xmlns:a14="http://schemas.microsoft.com/office/drawing/2010/main" val="0"/>
              </a:ext>
            </a:extLst>
          </a:blip>
          <a:stretch>
            <a:fillRect/>
          </a:stretch>
        </p:blipFill>
        <p:spPr>
          <a:xfrm>
            <a:off x="18157" y="2225537"/>
            <a:ext cx="2438611" cy="4493141"/>
          </a:xfrm>
          <a:prstGeom prst="rect">
            <a:avLst/>
          </a:prstGeom>
        </p:spPr>
      </p:pic>
      <p:sp>
        <p:nvSpPr>
          <p:cNvPr id="37" name="Text Placeholder 2">
            <a:extLst>
              <a:ext uri="{FF2B5EF4-FFF2-40B4-BE49-F238E27FC236}">
                <a16:creationId xmlns:a16="http://schemas.microsoft.com/office/drawing/2014/main" id="{079E95F0-98D1-40FB-9285-A43A0C95D11C}"/>
              </a:ext>
            </a:extLst>
          </p:cNvPr>
          <p:cNvSpPr>
            <a:spLocks noGrp="1"/>
          </p:cNvSpPr>
          <p:nvPr>
            <p:ph type="body" sz="quarter" idx="14"/>
          </p:nvPr>
        </p:nvSpPr>
        <p:spPr>
          <a:xfrm>
            <a:off x="560056" y="547980"/>
            <a:ext cx="4728491" cy="1685589"/>
          </a:xfrm>
        </p:spPr>
        <p:txBody>
          <a:bodyPr/>
          <a:lstStyle>
            <a:lvl1pPr algn="r">
              <a:defRPr sz="3600" b="1">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3129894077"/>
      </p:ext>
    </p:extLst>
  </p:cSld>
  <p:clrMapOvr>
    <a:masterClrMapping/>
  </p:clrMapOvr>
  <p:transition spd="slow">
    <p:wip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Tree>
    <p:extLst>
      <p:ext uri="{BB962C8B-B14F-4D97-AF65-F5344CB8AC3E}">
        <p14:creationId xmlns:p14="http://schemas.microsoft.com/office/powerpoint/2010/main" val="4042068939"/>
      </p:ext>
    </p:extLst>
  </p:cSld>
  <p:clrMapOvr>
    <a:masterClrMapping/>
  </p:clrMapOvr>
  <p:transition spd="slow">
    <p:wip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1494191" y="6405118"/>
            <a:ext cx="720000" cy="216000"/>
          </a:xfrm>
          <a:prstGeom prst="rect">
            <a:avLst/>
          </a:prstGeom>
        </p:spPr>
        <p:txBody>
          <a:bodyPr/>
          <a:lstStyle/>
          <a:p>
            <a:fld id="{B7D79829-C821-4A86-AEC5-F51847ECB0CD}" type="datetime1">
              <a:rPr lang="en-GB" smtClean="0"/>
              <a:t>11/08/2020</a:t>
            </a:fld>
            <a:endParaRPr lang="en-GB" dirty="0"/>
          </a:p>
        </p:txBody>
      </p:sp>
      <p:sp>
        <p:nvSpPr>
          <p:cNvPr id="3" name="Footer Placeholder 2"/>
          <p:cNvSpPr>
            <a:spLocks noGrp="1"/>
          </p:cNvSpPr>
          <p:nvPr>
            <p:ph type="ftr" sz="quarter" idx="11"/>
          </p:nvPr>
        </p:nvSpPr>
        <p:spPr>
          <a:xfrm>
            <a:off x="2240811" y="6405118"/>
            <a:ext cx="6114625" cy="216000"/>
          </a:xfrm>
          <a:prstGeom prst="rect">
            <a:avLst/>
          </a:prstGeom>
        </p:spPr>
        <p:txBody>
          <a:bodyPr/>
          <a:lstStyle/>
          <a:p>
            <a:r>
              <a:rPr lang="en-GB"/>
              <a:t>Private and confidential     Presentation Title</a:t>
            </a:r>
            <a:endParaRPr lang="en-GB" dirty="0"/>
          </a:p>
        </p:txBody>
      </p:sp>
    </p:spTree>
    <p:extLst>
      <p:ext uri="{BB962C8B-B14F-4D97-AF65-F5344CB8AC3E}">
        <p14:creationId xmlns:p14="http://schemas.microsoft.com/office/powerpoint/2010/main" val="2398688445"/>
      </p:ext>
    </p:extLst>
  </p:cSld>
  <p:clrMapOvr>
    <a:masterClrMapping/>
  </p:clrMapOvr>
  <p:transition spd="slow">
    <p:wipe/>
  </p:transition>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8.xml" Id="rId18" /><Relationship Type="http://schemas.openxmlformats.org/officeDocument/2006/relationships/slideLayout" Target="/ppt/slideLayouts/slideLayout3.xml" Id="rId3" /><Relationship Type="http://schemas.openxmlformats.org/officeDocument/2006/relationships/theme" Target="/ppt/theme/theme1.xml" Id="rId21" /><Relationship Type="http://schemas.openxmlformats.org/officeDocument/2006/relationships/slideLayout" Target="/ppt/slideLayouts/slideLayout16.xml" Id="rId16" /><Relationship Type="http://schemas.openxmlformats.org/officeDocument/2006/relationships/slideLayout" Target="/ppt/slideLayouts/slideLayout20.xml" Id="rId20" /><Relationship Type="http://schemas.openxmlformats.org/officeDocument/2006/relationships/slideLayout" Target="/ppt/slideLayouts/slideLayout1.xml" Id="rId1" /><Relationship Type="http://schemas.openxmlformats.org/officeDocument/2006/relationships/slideLayout" Target="/ppt/slideLayouts/slideLayout6.xml" Id="rId6" /><Relationship Type="http://schemas.openxmlformats.org/officeDocument/2006/relationships/slideLayout" Target="/ppt/slideLayouts/slideLayout19.xml" Id="rId19" /><Relationship Type="http://schemas.openxmlformats.org/officeDocument/2006/relationships/slideLayout" Target="/ppt/slideLayouts/slideLayout9.xml" Id="rId9" /><Relationship Type="http://schemas.openxmlformats.org/officeDocument/2006/relationships/image" Target="/ppt/media/image1.emf" Id="rId22" /></Relationships>
</file>

<file path=ppt/slideMasters/_rels/slideMaster3.xml.rels>&#65279;<?xml version="1.0" encoding="utf-8"?><Relationships xmlns="http://schemas.openxmlformats.org/package/2006/relationships"><Relationship Type="http://schemas.openxmlformats.org/officeDocument/2006/relationships/slideLayout" Target="/ppt/slideLayouts/slideLayout51.xml" Id="rId12" /><Relationship Type="http://schemas.openxmlformats.org/officeDocument/2006/relationships/image" Target="/ppt/media/image9.emf" Id="rId20" /><Relationship Type="http://schemas.openxmlformats.org/officeDocument/2006/relationships/slideLayout" Target="/ppt/slideLayouts/slideLayout49.xml" Id="rId10" /><Relationship Type="http://schemas.openxmlformats.org/officeDocument/2006/relationships/theme" Target="/ppt/theme/theme3.xml" Id="rId19" /><Relationship Type="http://schemas.openxmlformats.org/officeDocument/2006/relationships/slideLayout" Target="/ppt/slideLayouts/slideLayout53.xml" Id="rId14" /></Relationships>
</file>

<file path=ppt/slideMasters/_rels/slideMaster4.xml.rels>&#65279;<?xml version="1.0" encoding="utf-8"?><Relationships xmlns="http://schemas.openxmlformats.org/package/2006/relationships"><Relationship Type="http://schemas.openxmlformats.org/officeDocument/2006/relationships/image" Target="/ppt/media/image1.emf" Id="rId21" /><Relationship Type="http://schemas.openxmlformats.org/officeDocument/2006/relationships/slideLayout" Target="/ppt/slideLayouts/slideLayout74.xml" Id="rId17" /><Relationship Type="http://schemas.openxmlformats.org/officeDocument/2006/relationships/slideLayout" Target="/ppt/slideLayouts/slideLayout73.xml" Id="rId16" /><Relationship Type="http://schemas.openxmlformats.org/officeDocument/2006/relationships/theme" Target="/ppt/theme/theme4.xml" Id="rId20" /></Relationships>
</file>

<file path=ppt/slideMasters/slideMaster1.xml><?xml version="1.0" encoding="utf-8"?>
<p:sldMaster xmlns:a14="http://schemas.microsoft.com/office/drawing/2010/main" xmlns:p14="http://schemas.microsoft.com/office/powerpoint/2010/main" xmlns:p15="http://schemas.microsoft.com/office/powerpoint/2012/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7999" y="528034"/>
            <a:ext cx="11257200" cy="1007678"/>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p:cNvSpPr>
            <a:spLocks noGrp="1"/>
          </p:cNvSpPr>
          <p:nvPr>
            <p:ph type="body" idx="1"/>
          </p:nvPr>
        </p:nvSpPr>
        <p:spPr>
          <a:xfrm>
            <a:off x="467999" y="2022475"/>
            <a:ext cx="11257200" cy="3600000"/>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14" name="Picture 13"/>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10253667" y="6158006"/>
            <a:ext cx="1576384" cy="514939"/>
          </a:xfrm>
          <a:prstGeom prst="rect">
            <a:avLst/>
          </a:prstGeom>
        </p:spPr>
      </p:pic>
    </p:spTree>
    <p:extLst>
      <p:ext uri="{BB962C8B-B14F-4D97-AF65-F5344CB8AC3E}">
        <p14:creationId xmlns:p14="http://schemas.microsoft.com/office/powerpoint/2010/main" val="3076889488"/>
      </p:ext>
    </p:extLst>
  </p:cSld>
  <p:clrMap bg1="lt1" tx1="dk1" bg2="lt2" tx2="dk2" accent1="accent1" accent2="accent2" accent3="accent3" accent4="accent4" accent5="accent5" accent6="accent6" hlink="hlink" folHlink="folHlink"/>
  <p:sldLayoutIdLst>
    <p:sldLayoutId id="2147483715" r:id="rId1"/>
    <p:sldLayoutId id="2147483717" r:id="rId3"/>
    <p:sldLayoutId id="2147483720" r:id="rId6"/>
    <p:sldLayoutId id="2147483723" r:id="rId9"/>
    <p:sldLayoutId id="2147483730" r:id="rId16"/>
    <p:sldLayoutId id="2147483775" r:id="rId18"/>
    <p:sldLayoutId id="2147483777" r:id="rId19"/>
    <p:sldLayoutId id="2147483837" r:id="rId20"/>
  </p:sldLayoutIdLst>
  <p:transition spd="slow">
    <p:wipe/>
  </p:transition>
  <p:hf sldNum="0" hdr="0" ftr="0" dt="0"/>
  <p:txStyles>
    <p:titleStyle>
      <a:lvl1pPr algn="l" defTabSz="914400" rtl="0" eaLnBrk="1" latinLnBrk="0" hangingPunct="1">
        <a:lnSpc>
          <a:spcPct val="90000"/>
        </a:lnSpc>
        <a:spcBef>
          <a:spcPct val="0"/>
        </a:spcBef>
        <a:buNone/>
        <a:defRPr sz="3400" kern="1200">
          <a:solidFill>
            <a:schemeClr val="accent1"/>
          </a:solidFill>
          <a:latin typeface="+mj-lt"/>
          <a:ea typeface="+mj-ea"/>
          <a:cs typeface="+mj-cs"/>
        </a:defRPr>
      </a:lvl1pPr>
    </p:titleStyle>
    <p:bodyStyle>
      <a:lvl1pPr marL="0" indent="0" algn="l" defTabSz="914400" rtl="0" eaLnBrk="1" latinLnBrk="0" hangingPunct="1">
        <a:lnSpc>
          <a:spcPct val="95000"/>
        </a:lnSpc>
        <a:spcBef>
          <a:spcPts val="1000"/>
        </a:spcBef>
        <a:buFont typeface="Arial" panose="020B0604020202020204" pitchFamily="34" charset="0"/>
        <a:buNone/>
        <a:defRPr sz="1700" kern="1200">
          <a:solidFill>
            <a:schemeClr val="tx1"/>
          </a:solidFill>
          <a:latin typeface="+mn-lt"/>
          <a:ea typeface="+mn-ea"/>
          <a:cs typeface="+mn-cs"/>
        </a:defRPr>
      </a:lvl1pPr>
      <a:lvl2pPr marL="115888" indent="-115888" algn="l" defTabSz="914400" rtl="0" eaLnBrk="1" latinLnBrk="0" hangingPunct="1">
        <a:lnSpc>
          <a:spcPct val="90000"/>
        </a:lnSpc>
        <a:spcBef>
          <a:spcPts val="800"/>
        </a:spcBef>
        <a:buClr>
          <a:schemeClr val="tx1"/>
        </a:buClr>
        <a:buSzPct val="110000"/>
        <a:buFont typeface="Arial" panose="020B0604020202020204" pitchFamily="34" charset="0"/>
        <a:buChar char="•"/>
        <a:defRPr sz="1700" b="1" kern="1200">
          <a:solidFill>
            <a:schemeClr val="tx1"/>
          </a:solidFill>
          <a:latin typeface="+mn-lt"/>
          <a:ea typeface="+mn-ea"/>
          <a:cs typeface="+mn-cs"/>
        </a:defRPr>
      </a:lvl2pPr>
      <a:lvl3pPr marL="319088" indent="-195263" algn="l" defTabSz="914400" rtl="0" eaLnBrk="1" latinLnBrk="0" hangingPunct="1">
        <a:lnSpc>
          <a:spcPct val="90000"/>
        </a:lnSpc>
        <a:spcBef>
          <a:spcPts val="800"/>
        </a:spcBef>
        <a:buClr>
          <a:schemeClr val="tx1"/>
        </a:buClr>
        <a:buFont typeface="Arial" panose="020B0604020202020204" pitchFamily="34" charset="0"/>
        <a:buChar char="–"/>
        <a:defRPr sz="1700" b="1" kern="1200">
          <a:solidFill>
            <a:schemeClr val="tx1"/>
          </a:solidFill>
          <a:latin typeface="+mn-lt"/>
          <a:ea typeface="+mn-ea"/>
          <a:cs typeface="+mn-cs"/>
        </a:defRPr>
      </a:lvl3pPr>
      <a:lvl4pPr marL="457200" indent="-129600" algn="l" defTabSz="914400" rtl="0" eaLnBrk="1" latinLnBrk="0" hangingPunct="1">
        <a:lnSpc>
          <a:spcPct val="90000"/>
        </a:lnSpc>
        <a:spcBef>
          <a:spcPts val="800"/>
        </a:spcBef>
        <a:buClr>
          <a:schemeClr val="tx1"/>
        </a:buClr>
        <a:buSzPct val="110000"/>
        <a:buFont typeface="Arial" panose="020B0604020202020204" pitchFamily="34" charset="0"/>
        <a:buChar char="•"/>
        <a:defRPr sz="1700" b="1" kern="1200">
          <a:solidFill>
            <a:schemeClr val="tx1"/>
          </a:solidFill>
          <a:latin typeface="+mn-lt"/>
          <a:ea typeface="+mn-ea"/>
          <a:cs typeface="+mn-cs"/>
        </a:defRPr>
      </a:lvl4pPr>
      <a:lvl5pPr marL="671513" indent="-194400" algn="l" defTabSz="914400" rtl="0" eaLnBrk="1" latinLnBrk="0" hangingPunct="1">
        <a:lnSpc>
          <a:spcPct val="90000"/>
        </a:lnSpc>
        <a:spcBef>
          <a:spcPts val="800"/>
        </a:spcBef>
        <a:buClr>
          <a:schemeClr val="tx1"/>
        </a:buClr>
        <a:buFont typeface="Arial" panose="020B0604020202020204" pitchFamily="34" charset="0"/>
        <a:buChar char="–"/>
        <a:defRPr sz="17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547EBF"/>
          </p15:clr>
        </p15:guide>
        <p15:guide id="2" pos="3849">
          <p15:clr>
            <a:srgbClr val="547EBF"/>
          </p15:clr>
        </p15:guide>
        <p15:guide id="3" pos="292">
          <p15:clr>
            <a:srgbClr val="F26B43"/>
          </p15:clr>
        </p15:guide>
        <p15:guide id="4" pos="901">
          <p15:clr>
            <a:srgbClr val="F26B43"/>
          </p15:clr>
        </p15:guide>
        <p15:guide id="5" pos="1501">
          <p15:clr>
            <a:srgbClr val="F26B43"/>
          </p15:clr>
        </p15:guide>
        <p15:guide id="6" pos="2093">
          <p15:clr>
            <a:srgbClr val="F26B43"/>
          </p15:clr>
        </p15:guide>
        <p15:guide id="7" pos="2693">
          <p15:clr>
            <a:srgbClr val="F26B43"/>
          </p15:clr>
        </p15:guide>
        <p15:guide id="8" pos="4497">
          <p15:clr>
            <a:srgbClr val="F26B43"/>
          </p15:clr>
        </p15:guide>
        <p15:guide id="9" pos="3894">
          <p15:clr>
            <a:srgbClr val="F26B43"/>
          </p15:clr>
        </p15:guide>
        <p15:guide id="10" pos="3294">
          <p15:clr>
            <a:srgbClr val="F26B43"/>
          </p15:clr>
        </p15:guide>
        <p15:guide id="11" pos="5094">
          <p15:clr>
            <a:srgbClr val="F26B43"/>
          </p15:clr>
        </p15:guide>
        <p15:guide id="12" pos="5687">
          <p15:clr>
            <a:srgbClr val="F26B43"/>
          </p15:clr>
        </p15:guide>
        <p15:guide id="13" pos="6287">
          <p15:clr>
            <a:srgbClr val="F26B43"/>
          </p15:clr>
        </p15:guide>
        <p15:guide id="14" pos="6888">
          <p15:clr>
            <a:srgbClr val="F26B43"/>
          </p15:clr>
        </p15:guide>
        <p15:guide id="15" pos="7399">
          <p15:clr>
            <a:srgbClr val="F26B43"/>
          </p15:clr>
        </p15:guide>
        <p15:guide id="16" pos="804">
          <p15:clr>
            <a:srgbClr val="F26B43"/>
          </p15:clr>
        </p15:guide>
        <p15:guide id="17" pos="1410">
          <p15:clr>
            <a:srgbClr val="F26B43"/>
          </p15:clr>
        </p15:guide>
        <p15:guide id="18" pos="2010">
          <p15:clr>
            <a:srgbClr val="F26B43"/>
          </p15:clr>
        </p15:guide>
        <p15:guide id="19" pos="2607">
          <p15:clr>
            <a:srgbClr val="F26B43"/>
          </p15:clr>
        </p15:guide>
        <p15:guide id="20" pos="3204">
          <p15:clr>
            <a:srgbClr val="F26B43"/>
          </p15:clr>
        </p15:guide>
        <p15:guide id="21" pos="3804">
          <p15:clr>
            <a:srgbClr val="F26B43"/>
          </p15:clr>
        </p15:guide>
        <p15:guide id="22" pos="4404">
          <p15:clr>
            <a:srgbClr val="F26B43"/>
          </p15:clr>
        </p15:guide>
        <p15:guide id="23" pos="5007">
          <p15:clr>
            <a:srgbClr val="F26B43"/>
          </p15:clr>
        </p15:guide>
        <p15:guide id="24" pos="5604">
          <p15:clr>
            <a:srgbClr val="F26B43"/>
          </p15:clr>
        </p15:guide>
        <p15:guide id="25" pos="6195">
          <p15:clr>
            <a:srgbClr val="F26B43"/>
          </p15:clr>
        </p15:guide>
        <p15:guide id="26" pos="6798">
          <p15:clr>
            <a:srgbClr val="F26B43"/>
          </p15:clr>
        </p15:guide>
        <p15:guide id="27" orient="horz" pos="357">
          <p15:clr>
            <a:srgbClr val="F26B43"/>
          </p15:clr>
        </p15:guide>
        <p15:guide id="28" orient="horz" pos="803">
          <p15:clr>
            <a:srgbClr val="F26B43"/>
          </p15:clr>
        </p15:guide>
        <p15:guide id="29" orient="horz" pos="1274">
          <p15:clr>
            <a:srgbClr val="F26B43"/>
          </p15:clr>
        </p15:guide>
        <p15:guide id="30" orient="horz" pos="3894">
          <p15:clr>
            <a:srgbClr val="F26B43"/>
          </p15:clr>
        </p15:guide>
        <p15:guide id="31" orient="horz" pos="4109">
          <p15:clr>
            <a:srgbClr val="F26B43"/>
          </p15:clr>
        </p15:guide>
      </p15:sldGuideLst>
    </p:ext>
  </p:extLst>
</p:sldMaster>
</file>

<file path=ppt/slideMasters/slideMaster3.xml><?xml version="1.0" encoding="utf-8"?>
<p:sldMaster xmlns:a16="http://schemas.microsoft.com/office/drawing/2014/main" xmlns:p14="http://schemas.microsoft.com/office/powerpoint/2010/main" xmlns:p15="http://schemas.microsoft.com/office/powerpoint/2012/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30338" y="427690"/>
            <a:ext cx="10307779" cy="1007678"/>
          </a:xfrm>
          <a:prstGeom prst="rect">
            <a:avLst/>
          </a:prstGeom>
        </p:spPr>
        <p:txBody>
          <a:bodyPr vert="horz" lIns="91440" tIns="45720" rIns="91440" bIns="45720" rtlCol="0" anchor="t" anchorCtr="0">
            <a:noAutofit/>
          </a:bodyPr>
          <a:lstStyle/>
          <a:p>
            <a:r>
              <a:rPr lang="en-US" dirty="0"/>
              <a:t>Click to edit Master title style</a:t>
            </a:r>
            <a:endParaRPr lang="en-GB" dirty="0"/>
          </a:p>
        </p:txBody>
      </p:sp>
      <p:sp>
        <p:nvSpPr>
          <p:cNvPr id="3" name="Text Placeholder 2"/>
          <p:cNvSpPr>
            <a:spLocks noGrp="1"/>
          </p:cNvSpPr>
          <p:nvPr>
            <p:ph type="body" idx="1"/>
          </p:nvPr>
        </p:nvSpPr>
        <p:spPr>
          <a:xfrm>
            <a:off x="467999" y="2022475"/>
            <a:ext cx="11257200" cy="3600000"/>
          </a:xfrm>
          <a:prstGeom prst="rect">
            <a:avLst/>
          </a:prstGeom>
        </p:spPr>
        <p:txBody>
          <a:bodyPr vert="horz" lIns="91440" tIns="45720" rIns="91440" bIns="0" rtlCol="0" anchor="t" anchorCtr="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Box 9">
            <a:extLst>
              <a:ext uri="{FF2B5EF4-FFF2-40B4-BE49-F238E27FC236}">
                <a16:creationId xmlns:a16="http://schemas.microsoft.com/office/drawing/2014/main" id="{F1928E83-CB54-4D91-8916-49DD46EA2479}"/>
              </a:ext>
            </a:extLst>
          </p:cNvPr>
          <p:cNvSpPr txBox="1"/>
          <p:nvPr userDrawn="1"/>
        </p:nvSpPr>
        <p:spPr>
          <a:xfrm>
            <a:off x="463550" y="6448250"/>
            <a:ext cx="8989208" cy="288000"/>
          </a:xfrm>
          <a:prstGeom prst="rect">
            <a:avLst/>
          </a:prstGeom>
          <a:noFill/>
        </p:spPr>
        <p:txBody>
          <a:bodyPr wrap="square" lIns="0" tIns="0" rIns="0" bIns="0" numCol="1" spcCol="151200" rtlCol="0">
            <a:noAutofit/>
          </a:bodyPr>
          <a:lstStyle/>
          <a:p>
            <a:pPr marL="0" indent="0">
              <a:tabLst>
                <a:tab pos="341313" algn="l"/>
              </a:tabLst>
            </a:pPr>
            <a:fld id="{EF540DAE-C9AD-4AB7-834A-30F15928ADCF}" type="slidenum">
              <a:rPr lang="en-US" sz="1000" noProof="0" smtClean="0">
                <a:solidFill>
                  <a:schemeClr val="accent1"/>
                </a:solidFill>
              </a:rPr>
              <a:pPr marL="0" indent="0">
                <a:tabLst>
                  <a:tab pos="341313" algn="l"/>
                </a:tabLst>
              </a:pPr>
              <a:t>‹#›</a:t>
            </a:fld>
            <a:r>
              <a:rPr lang="en-US" sz="1000" noProof="0" dirty="0">
                <a:solidFill>
                  <a:schemeClr val="accent1"/>
                </a:solidFill>
              </a:rPr>
              <a:t>	© Experian Private and Confidential</a:t>
            </a:r>
          </a:p>
        </p:txBody>
      </p:sp>
      <p:pic>
        <p:nvPicPr>
          <p:cNvPr id="6" name="Picture 5">
            <a:extLst>
              <a:ext uri="{FF2B5EF4-FFF2-40B4-BE49-F238E27FC236}">
                <a16:creationId xmlns:a16="http://schemas.microsoft.com/office/drawing/2014/main" id="{D8EEB350-05F6-4B44-860B-AB3F7A3C3E0D}"/>
              </a:ext>
            </a:extLst>
          </p:cNvPr>
          <p:cNvPicPr>
            <a:picLocks noChangeAspect="1"/>
          </p:cNvPicPr>
          <p:nvPr userDrawn="1"/>
        </p:nvPicPr>
        <p:blipFill>
          <a:blip r:embed="rId20"/>
          <a:stretch>
            <a:fillRect/>
          </a:stretch>
        </p:blipFill>
        <p:spPr>
          <a:xfrm>
            <a:off x="531906" y="450477"/>
            <a:ext cx="542925" cy="685800"/>
          </a:xfrm>
          <a:prstGeom prst="rect">
            <a:avLst/>
          </a:prstGeom>
        </p:spPr>
      </p:pic>
    </p:spTree>
    <p:extLst>
      <p:ext uri="{BB962C8B-B14F-4D97-AF65-F5344CB8AC3E}">
        <p14:creationId xmlns:p14="http://schemas.microsoft.com/office/powerpoint/2010/main" val="122539716"/>
      </p:ext>
    </p:extLst>
  </p:cSld>
  <p:clrMap bg1="lt1" tx1="dk1" bg2="lt2" tx2="dk2" accent1="accent1" accent2="accent2" accent3="accent3" accent4="accent4" accent5="accent5" accent6="accent6" hlink="hlink" folHlink="folHlink"/>
  <p:sldLayoutIdLst>
    <p:sldLayoutId id="2147483788" r:id="rId10"/>
    <p:sldLayoutId id="2147483790" r:id="rId12"/>
    <p:sldLayoutId id="2147483792" r:id="rId14"/>
  </p:sldLayoutIdLst>
  <p:transition spd="slow">
    <p:wipe/>
  </p:transition>
  <p:hf sldNum="0" hdr="0" ftr="0" dt="0"/>
  <p:txStyles>
    <p:titleStyle>
      <a:lvl1pPr algn="l" defTabSz="914400" rtl="0" eaLnBrk="1" latinLnBrk="0" hangingPunct="1">
        <a:lnSpc>
          <a:spcPct val="90000"/>
        </a:lnSpc>
        <a:spcBef>
          <a:spcPct val="0"/>
        </a:spcBef>
        <a:buNone/>
        <a:defRPr sz="34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231775" indent="-231775" algn="l" defTabSz="914400" rtl="0" eaLnBrk="1" latinLnBrk="0" hangingPunct="1">
        <a:lnSpc>
          <a:spcPct val="90000"/>
        </a:lnSpc>
        <a:spcBef>
          <a:spcPts val="0"/>
        </a:spcBef>
        <a:spcAft>
          <a:spcPts val="1200"/>
        </a:spcAft>
        <a:buClr>
          <a:schemeClr val="tx1"/>
        </a:buClr>
        <a:buSzPct val="110000"/>
        <a:buFont typeface="Arial" panose="020B0604020202020204" pitchFamily="34" charset="0"/>
        <a:buChar char="•"/>
        <a:defRPr sz="2000" b="0" kern="1200">
          <a:solidFill>
            <a:schemeClr val="tx1"/>
          </a:solidFill>
          <a:latin typeface="+mn-lt"/>
          <a:ea typeface="+mn-ea"/>
          <a:cs typeface="+mn-cs"/>
        </a:defRPr>
      </a:lvl2pPr>
      <a:lvl3pPr marL="515938" indent="-228600" algn="l" defTabSz="914400" rtl="0" eaLnBrk="1" latinLnBrk="0" hangingPunct="1">
        <a:lnSpc>
          <a:spcPct val="90000"/>
        </a:lnSpc>
        <a:spcBef>
          <a:spcPts val="0"/>
        </a:spcBef>
        <a:spcAft>
          <a:spcPts val="1200"/>
        </a:spcAft>
        <a:buClr>
          <a:schemeClr val="tx1"/>
        </a:buClr>
        <a:buFont typeface="Arial" panose="020B0604020202020204" pitchFamily="34" charset="0"/>
        <a:buChar char="–"/>
        <a:defRPr sz="2000" b="0" kern="1200">
          <a:solidFill>
            <a:schemeClr val="tx1"/>
          </a:solidFill>
          <a:latin typeface="+mn-lt"/>
          <a:ea typeface="+mn-ea"/>
          <a:cs typeface="+mn-cs"/>
        </a:defRPr>
      </a:lvl3pPr>
      <a:lvl4pPr marL="800100" indent="-228600" algn="l" defTabSz="914400" rtl="0" eaLnBrk="1" latinLnBrk="0" hangingPunct="1">
        <a:lnSpc>
          <a:spcPct val="90000"/>
        </a:lnSpc>
        <a:spcBef>
          <a:spcPts val="0"/>
        </a:spcBef>
        <a:spcAft>
          <a:spcPts val="1200"/>
        </a:spcAft>
        <a:buClr>
          <a:schemeClr val="tx1"/>
        </a:buClr>
        <a:buSzPct val="110000"/>
        <a:buFont typeface="Arial" panose="020B0604020202020204" pitchFamily="34" charset="0"/>
        <a:buChar char="•"/>
        <a:defRPr sz="2000" b="0" kern="1200">
          <a:solidFill>
            <a:schemeClr val="tx1"/>
          </a:solidFill>
          <a:latin typeface="+mn-lt"/>
          <a:ea typeface="+mn-ea"/>
          <a:cs typeface="+mn-cs"/>
        </a:defRPr>
      </a:lvl4pPr>
      <a:lvl5pPr marL="1085850" indent="-227013" algn="l" defTabSz="914400" rtl="0" eaLnBrk="1" latinLnBrk="0" hangingPunct="1">
        <a:lnSpc>
          <a:spcPct val="90000"/>
        </a:lnSpc>
        <a:spcBef>
          <a:spcPts val="0"/>
        </a:spcBef>
        <a:spcAft>
          <a:spcPts val="1200"/>
        </a:spcAft>
        <a:buClr>
          <a:schemeClr val="tx1"/>
        </a:buClr>
        <a:buFont typeface="Arial" panose="020B0604020202020204" pitchFamily="34" charset="0"/>
        <a:buChar char="–"/>
        <a:tabLst/>
        <a:defRPr sz="20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547EBF"/>
          </p15:clr>
        </p15:guide>
        <p15:guide id="2" pos="3849">
          <p15:clr>
            <a:srgbClr val="547EBF"/>
          </p15:clr>
        </p15:guide>
        <p15:guide id="3" pos="292">
          <p15:clr>
            <a:srgbClr val="F26B43"/>
          </p15:clr>
        </p15:guide>
        <p15:guide id="4" pos="901">
          <p15:clr>
            <a:srgbClr val="F26B43"/>
          </p15:clr>
        </p15:guide>
        <p15:guide id="5" pos="1501">
          <p15:clr>
            <a:srgbClr val="F26B43"/>
          </p15:clr>
        </p15:guide>
        <p15:guide id="6" pos="2093">
          <p15:clr>
            <a:srgbClr val="F26B43"/>
          </p15:clr>
        </p15:guide>
        <p15:guide id="7" pos="2693">
          <p15:clr>
            <a:srgbClr val="F26B43"/>
          </p15:clr>
        </p15:guide>
        <p15:guide id="8" pos="4497">
          <p15:clr>
            <a:srgbClr val="F26B43"/>
          </p15:clr>
        </p15:guide>
        <p15:guide id="9" pos="3894">
          <p15:clr>
            <a:srgbClr val="F26B43"/>
          </p15:clr>
        </p15:guide>
        <p15:guide id="10" pos="3294">
          <p15:clr>
            <a:srgbClr val="F26B43"/>
          </p15:clr>
        </p15:guide>
        <p15:guide id="11" pos="5094">
          <p15:clr>
            <a:srgbClr val="F26B43"/>
          </p15:clr>
        </p15:guide>
        <p15:guide id="12" pos="5687">
          <p15:clr>
            <a:srgbClr val="F26B43"/>
          </p15:clr>
        </p15:guide>
        <p15:guide id="13" pos="6287">
          <p15:clr>
            <a:srgbClr val="F26B43"/>
          </p15:clr>
        </p15:guide>
        <p15:guide id="14" pos="6888">
          <p15:clr>
            <a:srgbClr val="F26B43"/>
          </p15:clr>
        </p15:guide>
        <p15:guide id="15" pos="7399">
          <p15:clr>
            <a:srgbClr val="F26B43"/>
          </p15:clr>
        </p15:guide>
        <p15:guide id="16" pos="804">
          <p15:clr>
            <a:srgbClr val="F26B43"/>
          </p15:clr>
        </p15:guide>
        <p15:guide id="17" pos="1410">
          <p15:clr>
            <a:srgbClr val="F26B43"/>
          </p15:clr>
        </p15:guide>
        <p15:guide id="18" pos="2010">
          <p15:clr>
            <a:srgbClr val="F26B43"/>
          </p15:clr>
        </p15:guide>
        <p15:guide id="19" pos="2607">
          <p15:clr>
            <a:srgbClr val="F26B43"/>
          </p15:clr>
        </p15:guide>
        <p15:guide id="20" pos="3204">
          <p15:clr>
            <a:srgbClr val="F26B43"/>
          </p15:clr>
        </p15:guide>
        <p15:guide id="21" pos="3804">
          <p15:clr>
            <a:srgbClr val="F26B43"/>
          </p15:clr>
        </p15:guide>
        <p15:guide id="22" pos="4404">
          <p15:clr>
            <a:srgbClr val="F26B43"/>
          </p15:clr>
        </p15:guide>
        <p15:guide id="23" pos="5007">
          <p15:clr>
            <a:srgbClr val="F26B43"/>
          </p15:clr>
        </p15:guide>
        <p15:guide id="24" pos="5604">
          <p15:clr>
            <a:srgbClr val="F26B43"/>
          </p15:clr>
        </p15:guide>
        <p15:guide id="25" pos="6195">
          <p15:clr>
            <a:srgbClr val="F26B43"/>
          </p15:clr>
        </p15:guide>
        <p15:guide id="26" pos="6798">
          <p15:clr>
            <a:srgbClr val="F26B43"/>
          </p15:clr>
        </p15:guide>
        <p15:guide id="27" orient="horz" pos="357">
          <p15:clr>
            <a:srgbClr val="F26B43"/>
          </p15:clr>
        </p15:guide>
        <p15:guide id="28" orient="horz" pos="803">
          <p15:clr>
            <a:srgbClr val="F26B43"/>
          </p15:clr>
        </p15:guide>
        <p15:guide id="29" orient="horz" pos="1274">
          <p15:clr>
            <a:srgbClr val="F26B43"/>
          </p15:clr>
        </p15:guide>
        <p15:guide id="30" orient="horz" pos="3894">
          <p15:clr>
            <a:srgbClr val="F26B43"/>
          </p15:clr>
        </p15:guide>
        <p15:guide id="31" orient="horz" pos="4109">
          <p15:clr>
            <a:srgbClr val="F26B43"/>
          </p15:clr>
        </p15:guide>
        <p15:guide id="32" orient="horz" pos="264">
          <p15:clr>
            <a:srgbClr val="547EBF"/>
          </p15:clr>
        </p15:guide>
      </p15:sldGuideLst>
    </p:ext>
  </p:extLst>
</p:sldMaster>
</file>

<file path=ppt/slideMasters/slideMaster4.xml><?xml version="1.0" encoding="utf-8"?>
<p:sldMaster xmlns:a14="http://schemas.microsoft.com/office/drawing/2010/main" xmlns:p14="http://schemas.microsoft.com/office/powerpoint/2010/main" xmlns:p15="http://schemas.microsoft.com/office/powerpoint/2012/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7999" y="528034"/>
            <a:ext cx="11257200" cy="1007678"/>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p:cNvSpPr>
            <a:spLocks noGrp="1"/>
          </p:cNvSpPr>
          <p:nvPr>
            <p:ph type="body" idx="1"/>
          </p:nvPr>
        </p:nvSpPr>
        <p:spPr>
          <a:xfrm>
            <a:off x="467999" y="2022475"/>
            <a:ext cx="11257200" cy="3600000"/>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14" name="Picture 13"/>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10253667" y="6158006"/>
            <a:ext cx="1576384" cy="514939"/>
          </a:xfrm>
          <a:prstGeom prst="rect">
            <a:avLst/>
          </a:prstGeom>
        </p:spPr>
      </p:pic>
    </p:spTree>
    <p:extLst>
      <p:ext uri="{BB962C8B-B14F-4D97-AF65-F5344CB8AC3E}">
        <p14:creationId xmlns:p14="http://schemas.microsoft.com/office/powerpoint/2010/main" val="1753563248"/>
      </p:ext>
    </p:extLst>
  </p:cSld>
  <p:clrMap bg1="lt1" tx1="dk1" bg2="lt2" tx2="dk2" accent1="accent1" accent2="accent2" accent3="accent3" accent4="accent4" accent5="accent5" accent6="accent6" hlink="hlink" folHlink="folHlink"/>
  <p:sldLayoutIdLst>
    <p:sldLayoutId id="2147483813" r:id="rId16"/>
    <p:sldLayoutId id="2147483814" r:id="rId17"/>
  </p:sldLayoutIdLst>
  <p:transition spd="slow">
    <p:wipe/>
  </p:transition>
  <p:hf sldNum="0" hdr="0" ftr="0" dt="0"/>
  <p:txStyles>
    <p:titleStyle>
      <a:lvl1pPr algn="l" defTabSz="914400" rtl="0" eaLnBrk="1" latinLnBrk="0" hangingPunct="1">
        <a:lnSpc>
          <a:spcPct val="90000"/>
        </a:lnSpc>
        <a:spcBef>
          <a:spcPct val="0"/>
        </a:spcBef>
        <a:buNone/>
        <a:defRPr sz="3400" kern="1200">
          <a:solidFill>
            <a:schemeClr val="accent1"/>
          </a:solidFill>
          <a:latin typeface="+mj-lt"/>
          <a:ea typeface="+mj-ea"/>
          <a:cs typeface="+mj-cs"/>
        </a:defRPr>
      </a:lvl1pPr>
    </p:titleStyle>
    <p:bodyStyle>
      <a:lvl1pPr marL="0" indent="0" algn="l" defTabSz="914400" rtl="0" eaLnBrk="1" latinLnBrk="0" hangingPunct="1">
        <a:lnSpc>
          <a:spcPct val="95000"/>
        </a:lnSpc>
        <a:spcBef>
          <a:spcPts val="1000"/>
        </a:spcBef>
        <a:buFont typeface="Arial" panose="020B0604020202020204" pitchFamily="34" charset="0"/>
        <a:buNone/>
        <a:defRPr sz="1700" kern="1200">
          <a:solidFill>
            <a:schemeClr val="tx1"/>
          </a:solidFill>
          <a:latin typeface="+mn-lt"/>
          <a:ea typeface="+mn-ea"/>
          <a:cs typeface="+mn-cs"/>
        </a:defRPr>
      </a:lvl1pPr>
      <a:lvl2pPr marL="115888" indent="-115888" algn="l" defTabSz="914400" rtl="0" eaLnBrk="1" latinLnBrk="0" hangingPunct="1">
        <a:lnSpc>
          <a:spcPct val="90000"/>
        </a:lnSpc>
        <a:spcBef>
          <a:spcPts val="800"/>
        </a:spcBef>
        <a:buClr>
          <a:schemeClr val="tx1"/>
        </a:buClr>
        <a:buSzPct val="110000"/>
        <a:buFont typeface="Arial" panose="020B0604020202020204" pitchFamily="34" charset="0"/>
        <a:buChar char="•"/>
        <a:defRPr sz="1700" b="1" kern="1200">
          <a:solidFill>
            <a:schemeClr val="tx1"/>
          </a:solidFill>
          <a:latin typeface="+mn-lt"/>
          <a:ea typeface="+mn-ea"/>
          <a:cs typeface="+mn-cs"/>
        </a:defRPr>
      </a:lvl2pPr>
      <a:lvl3pPr marL="319088" indent="-195263" algn="l" defTabSz="914400" rtl="0" eaLnBrk="1" latinLnBrk="0" hangingPunct="1">
        <a:lnSpc>
          <a:spcPct val="90000"/>
        </a:lnSpc>
        <a:spcBef>
          <a:spcPts val="800"/>
        </a:spcBef>
        <a:buClr>
          <a:schemeClr val="tx1"/>
        </a:buClr>
        <a:buFont typeface="Arial" panose="020B0604020202020204" pitchFamily="34" charset="0"/>
        <a:buChar char="–"/>
        <a:defRPr sz="1700" b="1" kern="1200">
          <a:solidFill>
            <a:schemeClr val="tx1"/>
          </a:solidFill>
          <a:latin typeface="+mn-lt"/>
          <a:ea typeface="+mn-ea"/>
          <a:cs typeface="+mn-cs"/>
        </a:defRPr>
      </a:lvl3pPr>
      <a:lvl4pPr marL="457200" indent="-129600" algn="l" defTabSz="914400" rtl="0" eaLnBrk="1" latinLnBrk="0" hangingPunct="1">
        <a:lnSpc>
          <a:spcPct val="90000"/>
        </a:lnSpc>
        <a:spcBef>
          <a:spcPts val="800"/>
        </a:spcBef>
        <a:buClr>
          <a:schemeClr val="tx1"/>
        </a:buClr>
        <a:buSzPct val="110000"/>
        <a:buFont typeface="Arial" panose="020B0604020202020204" pitchFamily="34" charset="0"/>
        <a:buChar char="•"/>
        <a:defRPr sz="1700" b="1" kern="1200">
          <a:solidFill>
            <a:schemeClr val="tx1"/>
          </a:solidFill>
          <a:latin typeface="+mn-lt"/>
          <a:ea typeface="+mn-ea"/>
          <a:cs typeface="+mn-cs"/>
        </a:defRPr>
      </a:lvl4pPr>
      <a:lvl5pPr marL="671513" indent="-194400" algn="l" defTabSz="914400" rtl="0" eaLnBrk="1" latinLnBrk="0" hangingPunct="1">
        <a:lnSpc>
          <a:spcPct val="90000"/>
        </a:lnSpc>
        <a:spcBef>
          <a:spcPts val="800"/>
        </a:spcBef>
        <a:buClr>
          <a:schemeClr val="tx1"/>
        </a:buClr>
        <a:buFont typeface="Arial" panose="020B0604020202020204" pitchFamily="34" charset="0"/>
        <a:buChar char="–"/>
        <a:defRPr sz="17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547EBF"/>
          </p15:clr>
        </p15:guide>
        <p15:guide id="2" pos="3849">
          <p15:clr>
            <a:srgbClr val="547EBF"/>
          </p15:clr>
        </p15:guide>
        <p15:guide id="3" pos="292">
          <p15:clr>
            <a:srgbClr val="F26B43"/>
          </p15:clr>
        </p15:guide>
        <p15:guide id="4" pos="901">
          <p15:clr>
            <a:srgbClr val="F26B43"/>
          </p15:clr>
        </p15:guide>
        <p15:guide id="5" pos="1501">
          <p15:clr>
            <a:srgbClr val="F26B43"/>
          </p15:clr>
        </p15:guide>
        <p15:guide id="6" pos="2093">
          <p15:clr>
            <a:srgbClr val="F26B43"/>
          </p15:clr>
        </p15:guide>
        <p15:guide id="7" pos="2693">
          <p15:clr>
            <a:srgbClr val="F26B43"/>
          </p15:clr>
        </p15:guide>
        <p15:guide id="8" pos="4497">
          <p15:clr>
            <a:srgbClr val="F26B43"/>
          </p15:clr>
        </p15:guide>
        <p15:guide id="9" pos="3894">
          <p15:clr>
            <a:srgbClr val="F26B43"/>
          </p15:clr>
        </p15:guide>
        <p15:guide id="10" pos="3294">
          <p15:clr>
            <a:srgbClr val="F26B43"/>
          </p15:clr>
        </p15:guide>
        <p15:guide id="11" pos="5094">
          <p15:clr>
            <a:srgbClr val="F26B43"/>
          </p15:clr>
        </p15:guide>
        <p15:guide id="12" pos="5687">
          <p15:clr>
            <a:srgbClr val="F26B43"/>
          </p15:clr>
        </p15:guide>
        <p15:guide id="13" pos="6287">
          <p15:clr>
            <a:srgbClr val="F26B43"/>
          </p15:clr>
        </p15:guide>
        <p15:guide id="14" pos="6888">
          <p15:clr>
            <a:srgbClr val="F26B43"/>
          </p15:clr>
        </p15:guide>
        <p15:guide id="15" pos="7399">
          <p15:clr>
            <a:srgbClr val="F26B43"/>
          </p15:clr>
        </p15:guide>
        <p15:guide id="16" pos="804">
          <p15:clr>
            <a:srgbClr val="F26B43"/>
          </p15:clr>
        </p15:guide>
        <p15:guide id="17" pos="1410">
          <p15:clr>
            <a:srgbClr val="F26B43"/>
          </p15:clr>
        </p15:guide>
        <p15:guide id="18" pos="2010">
          <p15:clr>
            <a:srgbClr val="F26B43"/>
          </p15:clr>
        </p15:guide>
        <p15:guide id="19" pos="2607">
          <p15:clr>
            <a:srgbClr val="F26B43"/>
          </p15:clr>
        </p15:guide>
        <p15:guide id="20" pos="3204">
          <p15:clr>
            <a:srgbClr val="F26B43"/>
          </p15:clr>
        </p15:guide>
        <p15:guide id="21" pos="3804">
          <p15:clr>
            <a:srgbClr val="F26B43"/>
          </p15:clr>
        </p15:guide>
        <p15:guide id="22" pos="4404">
          <p15:clr>
            <a:srgbClr val="F26B43"/>
          </p15:clr>
        </p15:guide>
        <p15:guide id="23" pos="5007">
          <p15:clr>
            <a:srgbClr val="F26B43"/>
          </p15:clr>
        </p15:guide>
        <p15:guide id="24" pos="5604">
          <p15:clr>
            <a:srgbClr val="F26B43"/>
          </p15:clr>
        </p15:guide>
        <p15:guide id="25" pos="6195">
          <p15:clr>
            <a:srgbClr val="F26B43"/>
          </p15:clr>
        </p15:guide>
        <p15:guide id="26" pos="6798">
          <p15:clr>
            <a:srgbClr val="F26B43"/>
          </p15:clr>
        </p15:guide>
        <p15:guide id="27" orient="horz" pos="357">
          <p15:clr>
            <a:srgbClr val="F26B43"/>
          </p15:clr>
        </p15:guide>
        <p15:guide id="28" orient="horz" pos="803">
          <p15:clr>
            <a:srgbClr val="F26B43"/>
          </p15:clr>
        </p15:guide>
        <p15:guide id="29" orient="horz" pos="1274">
          <p15:clr>
            <a:srgbClr val="F26B43"/>
          </p15:clr>
        </p15:guide>
        <p15:guide id="30" orient="horz" pos="3894">
          <p15:clr>
            <a:srgbClr val="F26B43"/>
          </p15:clr>
        </p15:guide>
        <p15:guide id="31" orient="horz" pos="4109">
          <p15:clr>
            <a:srgbClr val="F26B43"/>
          </p15:clr>
        </p15:guide>
      </p15:sldGuideLst>
    </p:ext>
  </p:extLst>
</p:sldMaster>
</file>

<file path=ppt/slides/_rels/slide1.xml.rels>&#65279;<?xml version="1.0" encoding="utf-8"?><Relationships xmlns="http://schemas.openxmlformats.org/package/2006/relationships"><Relationship Type="http://schemas.openxmlformats.org/officeDocument/2006/relationships/notesSlide" Target="/ppt/notesSlides/notesSlide1.xml" Id="rId3" /><Relationship Type="http://schemas.openxmlformats.org/officeDocument/2006/relationships/slideLayout" Target="/ppt/slideLayouts/slideLayout3.xml" Id="rId2" /><Relationship Type="http://schemas.openxmlformats.org/officeDocument/2006/relationships/tags" Target="/ppt/tags/tag2.xml" Id="rId1" /></Relationships>
</file>

<file path=ppt/slides/_rels/slide2.xml.rels>&#65279;<?xml version="1.0" encoding="utf-8"?><Relationships xmlns="http://schemas.openxmlformats.org/package/2006/relationships"><Relationship Type="http://schemas.openxmlformats.org/officeDocument/2006/relationships/image" Target="/ppt/media/image13.jpeg" Id="rId3" /><Relationship Type="http://schemas.openxmlformats.org/officeDocument/2006/relationships/notesSlide" Target="/ppt/notesSlides/notesSlide2.xml" Id="rId2" /><Relationship Type="http://schemas.openxmlformats.org/officeDocument/2006/relationships/slideLayout" Target="/ppt/slideLayouts/slideLayout19.xml" Id="rId1" /></Relationships>
</file>

<file path=ppt/slides/_rels/slide3.xml.rels>&#65279;<?xml version="1.0" encoding="utf-8"?><Relationships xmlns="http://schemas.openxmlformats.org/package/2006/relationships"><Relationship Type="http://schemas.openxmlformats.org/officeDocument/2006/relationships/image" Target="/ppt/media/image14.jpeg" Id="rId3" /><Relationship Type="http://schemas.openxmlformats.org/officeDocument/2006/relationships/notesSlide" Target="/ppt/notesSlides/notesSlide3.xml" Id="rId2" /><Relationship Type="http://schemas.openxmlformats.org/officeDocument/2006/relationships/slideLayout" Target="/ppt/slideLayouts/slideLayout18.xml" Id="rId1" /></Relationships>
</file>

<file path=ppt/slides/_rels/slide4.xml.rels>&#65279;<?xml version="1.0" encoding="utf-8"?><Relationships xmlns="http://schemas.openxmlformats.org/package/2006/relationships"><Relationship Type="http://schemas.openxmlformats.org/officeDocument/2006/relationships/image" Target="/ppt/media/image15.jpeg" Id="rId3" /><Relationship Type="http://schemas.openxmlformats.org/officeDocument/2006/relationships/notesSlide" Target="/ppt/notesSlides/notesSlide4.xml" Id="rId2" /><Relationship Type="http://schemas.openxmlformats.org/officeDocument/2006/relationships/slideLayout" Target="/ppt/slideLayouts/slideLayout16.xml" Id="rId1" /></Relationships>
</file>

<file path=ppt/slides/_rels/slide5.xml.rels>&#65279;<?xml version="1.0" encoding="utf-8"?><Relationships xmlns="http://schemas.openxmlformats.org/package/2006/relationships"><Relationship Type="http://schemas.openxmlformats.org/officeDocument/2006/relationships/image" Target="/ppt/media/image19.svg" Id="rId8" /><Relationship Type="http://schemas.openxmlformats.org/officeDocument/2006/relationships/image" Target="/ppt/media/image18.png" Id="rId7" /><Relationship Type="http://schemas.openxmlformats.org/officeDocument/2006/relationships/notesSlide" Target="/ppt/notesSlides/notesSlide5.xml" Id="rId2" /><Relationship Type="http://schemas.openxmlformats.org/officeDocument/2006/relationships/slideLayout" Target="/ppt/slideLayouts/slideLayout16.xml" Id="rId1" /><Relationship Type="http://schemas.openxmlformats.org/officeDocument/2006/relationships/image" Target="/ppt/media/image17.svg" Id="rId6" /><Relationship Type="http://schemas.openxmlformats.org/officeDocument/2006/relationships/image" Target="/ppt/media/image15.jpeg" Id="rId11" /><Relationship Type="http://schemas.openxmlformats.org/officeDocument/2006/relationships/image" Target="/ppt/media/image16.png" Id="rId5" /><Relationship Type="http://schemas.openxmlformats.org/officeDocument/2006/relationships/image" Target="/ppt/media/image21.svg" Id="rId10" /><Relationship Type="http://schemas.openxmlformats.org/officeDocument/2006/relationships/image" Target="/ppt/media/image20.png" Id="rId9" /><Relationship Type="http://schemas.openxmlformats.org/officeDocument/2006/relationships/hyperlink" Target="https://data.bls.gov/timeseries/LNS14000000" TargetMode="External" Id="rId3" /><Relationship Type="http://schemas.openxmlformats.org/officeDocument/2006/relationships/hyperlink" Target="https://tradingeconomics.com/united-states/unemployment-rate" TargetMode="External" Id="rId4" /></Relationships>
</file>

<file path=ppt/slides/_rels/slide6.xml.rels>&#65279;<?xml version="1.0" encoding="utf-8"?><Relationships xmlns="http://schemas.openxmlformats.org/package/2006/relationships"><Relationship Type="http://schemas.openxmlformats.org/officeDocument/2006/relationships/notesSlide" Target="/ppt/notesSlides/notesSlide6.xml" Id="rId2" /><Relationship Type="http://schemas.openxmlformats.org/officeDocument/2006/relationships/slideLayout" Target="/ppt/slideLayouts/slideLayout16.xml" Id="rId1" /></Relationships>
</file>

<file path=ppt/slides/_rels/slide7.xml.rels>&#65279;<?xml version="1.0" encoding="utf-8"?><Relationships xmlns="http://schemas.openxmlformats.org/package/2006/relationships"><Relationship Type="http://schemas.openxmlformats.org/officeDocument/2006/relationships/notesSlide" Target="/ppt/notesSlides/notesSlide7.xml" Id="rId2" /><Relationship Type="http://schemas.openxmlformats.org/officeDocument/2006/relationships/slideLayout" Target="/ppt/slideLayouts/slideLayout16.xml" Id="rId1" /></Relationships>
</file>

<file path=ppt/slides/_rels/slide8.xml.rels>&#65279;<?xml version="1.0" encoding="utf-8"?><Relationships xmlns="http://schemas.openxmlformats.org/package/2006/relationships"><Relationship Type="http://schemas.openxmlformats.org/officeDocument/2006/relationships/notesSlide" Target="/ppt/notesSlides/notesSlide8.xml" Id="rId2" /><Relationship Type="http://schemas.openxmlformats.org/officeDocument/2006/relationships/slideLayout" Target="/ppt/slideLayouts/slideLayout16.xml" Id="rId1" /></Relationships>
</file>

<file path=ppt/slides/_rels/slide9.xml.rels>&#65279;<?xml version="1.0" encoding="utf-8"?><Relationships xmlns="http://schemas.openxmlformats.org/package/2006/relationships"><Relationship Type="http://schemas.openxmlformats.org/officeDocument/2006/relationships/image" Target="/ppt/media/image22.jpg" Id="rId3" /><Relationship Type="http://schemas.openxmlformats.org/officeDocument/2006/relationships/notesSlide" Target="/ppt/notesSlides/notesSlide9.xml" Id="rId2" /><Relationship Type="http://schemas.openxmlformats.org/officeDocument/2006/relationships/slideLayout" Target="/ppt/slideLayouts/slideLayout53.xml" Id="rId1" /></Relationships>
</file>

<file path=ppt/slides/_rels/slide10.xml.rels>&#65279;<?xml version="1.0" encoding="utf-8"?><Relationships xmlns="http://schemas.openxmlformats.org/package/2006/relationships"><Relationship Type="http://schemas.openxmlformats.org/officeDocument/2006/relationships/notesSlide" Target="/ppt/notesSlides/notesSlide10.xml" Id="rId2" /><Relationship Type="http://schemas.openxmlformats.org/officeDocument/2006/relationships/slideLayout" Target="/ppt/slideLayouts/slideLayout49.xml" Id="rId1" /><Relationship Type="http://schemas.openxmlformats.org/officeDocument/2006/relationships/image" Target="/ppt/media/image23.png" Id="rId4" /><Relationship Type="http://schemas.openxmlformats.org/officeDocument/2006/relationships/hyperlink" Target="https://public.tableau.com/profile/nicolette.emory5647#!/vizhome/ExperianCOVID-19U_S_BusinessRiskIndex/TableauPublicVersion" TargetMode="External" Id="rId3" /></Relationships>
</file>

<file path=ppt/slides/_rels/slide11.xml.rels>&#65279;<?xml version="1.0" encoding="utf-8"?><Relationships xmlns="http://schemas.openxmlformats.org/package/2006/relationships"><Relationship Type="http://schemas.openxmlformats.org/officeDocument/2006/relationships/image" Target="/ppt/media/image24.jpeg" Id="rId3" /><Relationship Type="http://schemas.openxmlformats.org/officeDocument/2006/relationships/notesSlide" Target="/ppt/notesSlides/notesSlide11.xml" Id="rId2" /><Relationship Type="http://schemas.openxmlformats.org/officeDocument/2006/relationships/slideLayout" Target="/ppt/slideLayouts/slideLayout51.xml" Id="rId1" /></Relationships>
</file>

<file path=ppt/slides/_rels/slide12.xml.rels>&#65279;<?xml version="1.0" encoding="utf-8"?><Relationships xmlns="http://schemas.openxmlformats.org/package/2006/relationships"><Relationship Type="http://schemas.openxmlformats.org/officeDocument/2006/relationships/diagramData" Target="/ppt/diagrams/data1.xml" Id="rId3" /><Relationship Type="http://schemas.microsoft.com/office/2007/relationships/diagramDrawing" Target="/ppt/diagrams/drawing1.xml" Id="rId7" /><Relationship Type="http://schemas.openxmlformats.org/officeDocument/2006/relationships/notesSlide" Target="/ppt/notesSlides/notesSlide12.xml" Id="rId2" /><Relationship Type="http://schemas.openxmlformats.org/officeDocument/2006/relationships/slideLayout" Target="/ppt/slideLayouts/slideLayout74.xml" Id="rId1" /><Relationship Type="http://schemas.openxmlformats.org/officeDocument/2006/relationships/diagramColors" Target="/ppt/diagrams/colors1.xml" Id="rId6" /><Relationship Type="http://schemas.openxmlformats.org/officeDocument/2006/relationships/diagramQuickStyle" Target="/ppt/diagrams/quickStyle1.xml" Id="rId5" /><Relationship Type="http://schemas.openxmlformats.org/officeDocument/2006/relationships/diagramLayout" Target="/ppt/diagrams/layout1.xml" Id="rId4" /></Relationships>
</file>

<file path=ppt/slides/_rels/slide13.xml.rels>&#65279;<?xml version="1.0" encoding="utf-8"?><Relationships xmlns="http://schemas.openxmlformats.org/package/2006/relationships"><Relationship Type="http://schemas.openxmlformats.org/officeDocument/2006/relationships/image" Target="/ppt/media/image25.png" Id="rId3" /><Relationship Type="http://schemas.openxmlformats.org/officeDocument/2006/relationships/notesSlide" Target="/ppt/notesSlides/notesSlide13.xml" Id="rId2" /><Relationship Type="http://schemas.openxmlformats.org/officeDocument/2006/relationships/slideLayout" Target="/ppt/slideLayouts/slideLayout74.xml" Id="rId1" /></Relationships>
</file>

<file path=ppt/slides/_rels/slide14.xml.rels>&#65279;<?xml version="1.0" encoding="utf-8"?><Relationships xmlns="http://schemas.openxmlformats.org/package/2006/relationships"><Relationship Type="http://schemas.openxmlformats.org/officeDocument/2006/relationships/image" Target="/ppt/media/image26.jpeg" Id="rId3" /><Relationship Type="http://schemas.openxmlformats.org/officeDocument/2006/relationships/notesSlide" Target="/ppt/notesSlides/notesSlide14.xml" Id="rId2" /><Relationship Type="http://schemas.openxmlformats.org/officeDocument/2006/relationships/slideLayout" Target="/ppt/slideLayouts/slideLayout73.xml" Id="rId1" /></Relationships>
</file>

<file path=ppt/slides/_rels/slide15.xml.rels>&#65279;<?xml version="1.0" encoding="utf-8"?><Relationships xmlns="http://schemas.openxmlformats.org/package/2006/relationships"><Relationship Type="http://schemas.openxmlformats.org/officeDocument/2006/relationships/image" Target="/ppt/media/image27.jpg" Id="rId3" /><Relationship Type="http://schemas.openxmlformats.org/officeDocument/2006/relationships/notesSlide" Target="/ppt/notesSlides/notesSlide15.xml" Id="rId2" /><Relationship Type="http://schemas.openxmlformats.org/officeDocument/2006/relationships/slideLayout" Target="/ppt/slideLayouts/slideLayout73.xml" Id="rId1" /></Relationships>
</file>

<file path=ppt/slides/_rels/slide16.xml.rels>&#65279;<?xml version="1.0" encoding="utf-8"?><Relationships xmlns="http://schemas.openxmlformats.org/package/2006/relationships"><Relationship Type="http://schemas.openxmlformats.org/officeDocument/2006/relationships/image" Target="/ppt/media/image28.jpeg" Id="rId2" /><Relationship Type="http://schemas.openxmlformats.org/officeDocument/2006/relationships/slideLayout" Target="/ppt/slideLayouts/slideLayout18.xml" Id="rId1" /></Relationships>
</file>

<file path=ppt/slides/_rels/slide17.xml.rels>&#65279;<?xml version="1.0" encoding="utf-8"?><Relationships xmlns="http://schemas.openxmlformats.org/package/2006/relationships"><Relationship Type="http://schemas.openxmlformats.org/officeDocument/2006/relationships/diagramLayout" Target="/ppt/diagrams/layout2.xml" Id="rId3" /><Relationship Type="http://schemas.openxmlformats.org/officeDocument/2006/relationships/image" Target="/ppt/media/image29.emf" Id="rId7" /><Relationship Type="http://schemas.openxmlformats.org/officeDocument/2006/relationships/diagramData" Target="/ppt/diagrams/data2.xml" Id="rId2" /><Relationship Type="http://schemas.openxmlformats.org/officeDocument/2006/relationships/slideLayout" Target="/ppt/slideLayouts/slideLayout16.xml" Id="rId1" /><Relationship Type="http://schemas.microsoft.com/office/2007/relationships/diagramDrawing" Target="/ppt/diagrams/drawing2.xml" Id="rId6" /><Relationship Type="http://schemas.openxmlformats.org/officeDocument/2006/relationships/diagramColors" Target="/ppt/diagrams/colors2.xml" Id="rId5" /><Relationship Type="http://schemas.openxmlformats.org/officeDocument/2006/relationships/diagramQuickStyle" Target="/ppt/diagrams/quickStyle2.xml" Id="rId4" /></Relationships>
</file>

<file path=ppt/slides/_rels/slide18.xml.rels>&#65279;<?xml version="1.0" encoding="utf-8"?><Relationships xmlns="http://schemas.openxmlformats.org/package/2006/relationships"><Relationship Type="http://schemas.openxmlformats.org/officeDocument/2006/relationships/image" Target="/ppt/media/image30.png" Id="rId3" /><Relationship Type="http://schemas.openxmlformats.org/officeDocument/2006/relationships/notesSlide" Target="/ppt/notesSlides/notesSlide16.xml" Id="rId2" /><Relationship Type="http://schemas.openxmlformats.org/officeDocument/2006/relationships/slideLayout" Target="/ppt/slideLayouts/slideLayout6.xml" Id="rId1" /></Relationships>
</file>

<file path=ppt/slides/_rels/slide19.xml.rels>&#65279;<?xml version="1.0" encoding="utf-8"?><Relationships xmlns="http://schemas.openxmlformats.org/package/2006/relationships"><Relationship Type="http://schemas.openxmlformats.org/officeDocument/2006/relationships/image" Target="/ppt/media/image31.jpeg" Id="rId3" /><Relationship Type="http://schemas.openxmlformats.org/officeDocument/2006/relationships/notesSlide" Target="/ppt/notesSlides/notesSlide17.xml" Id="rId2" /><Relationship Type="http://schemas.openxmlformats.org/officeDocument/2006/relationships/slideLayout" Target="/ppt/slideLayouts/slideLayout9.xml" Id="rId1" /></Relationships>
</file>

<file path=ppt/slides/_rels/slide20.xml.rels>&#65279;<?xml version="1.0" encoding="utf-8"?><Relationships xmlns="http://schemas.openxmlformats.org/package/2006/relationships"><Relationship Type="http://schemas.openxmlformats.org/officeDocument/2006/relationships/notesSlide" Target="/ppt/notesSlides/notesSlide18.xml" Id="rId2" /><Relationship Type="http://schemas.openxmlformats.org/officeDocument/2006/relationships/slideLayout" Target="/ppt/slideLayouts/slideLayout16.xml" Id="rId1" /></Relationships>
</file>

<file path=ppt/slides/_rels/slide21.xml.rels>&#65279;<?xml version="1.0" encoding="utf-8"?><Relationships xmlns="http://schemas.openxmlformats.org/package/2006/relationships"><Relationship Type="http://schemas.openxmlformats.org/officeDocument/2006/relationships/image" Target="/ppt/media/image34.png" Id="rId8" /><Relationship Type="http://schemas.openxmlformats.org/officeDocument/2006/relationships/image" Target="/ppt/media/image37.png" Id="rId13" /><Relationship Type="http://schemas.openxmlformats.org/officeDocument/2006/relationships/image" Target="/ppt/media/image41.png" Id="rId18" /><Relationship Type="http://schemas.openxmlformats.org/officeDocument/2006/relationships/image" Target="/ppt/media/image40.png" Id="rId17" /><Relationship Type="http://schemas.openxmlformats.org/officeDocument/2006/relationships/notesSlide" Target="/ppt/notesSlides/notesSlide19.xml" Id="rId2" /><Relationship Type="http://schemas.openxmlformats.org/officeDocument/2006/relationships/image" Target="/ppt/media/image39.png" Id="rId16" /><Relationship Type="http://schemas.openxmlformats.org/officeDocument/2006/relationships/slideLayout" Target="/ppt/slideLayouts/slideLayout16.xml" Id="rId1" /><Relationship Type="http://schemas.openxmlformats.org/officeDocument/2006/relationships/image" Target="/ppt/media/image33.png" Id="rId6" /><Relationship Type="http://schemas.openxmlformats.org/officeDocument/2006/relationships/image" Target="/ppt/media/image36.png" Id="rId11" /><Relationship Type="http://schemas.openxmlformats.org/officeDocument/2006/relationships/image" Target="/ppt/media/image38.png" Id="rId15" /><Relationship Type="http://schemas.openxmlformats.org/officeDocument/2006/relationships/image" Target="/ppt/media/image35.png" Id="rId10" /><Relationship Type="http://schemas.openxmlformats.org/officeDocument/2006/relationships/image" Target="/ppt/media/image42.png" Id="rId19" /><Relationship Type="http://schemas.openxmlformats.org/officeDocument/2006/relationships/image" Target="/ppt/media/image32.png" Id="rId4" /><Relationship Type="http://schemas.openxmlformats.org/officeDocument/2006/relationships/hyperlink" Target="https://www.experian.com/content/dam/marketing/na/assets/bis/business-information/msr/main-street-report-q4-2019.pdf" TargetMode="External" Id="rId3" /><Relationship Type="http://schemas.openxmlformats.org/officeDocument/2006/relationships/hyperlink" Target="https://landing.experianbis.com/sip-and-solve-3-portfolio-triggers-minimize-risk" TargetMode="External" Id="rId7" /><Relationship Type="http://schemas.openxmlformats.org/officeDocument/2006/relationships/hyperlink" Target="https://info.inbound-bis.com/unprecedented-times-call-for-account-management-urgency?hs_preview=GDXhUHWc-27321783654" TargetMode="External" Id="rId12" /><Relationship Type="http://schemas.openxmlformats.org/officeDocument/2006/relationships/hyperlink" Target="https://youtu.be/yrYVkTRb6LE" TargetMode="External" Id="rId5" /><Relationship Type="http://schemas.openxmlformats.org/officeDocument/2006/relationships/hyperlink" Target="https://www.experian.com/business-information/landing/sip-and-solve" TargetMode="External" Id="rId9" /><Relationship Type="http://schemas.openxmlformats.org/officeDocument/2006/relationships/hyperlink" Target="https://info.inbound-bis.com/blog/mitigating-coronavirus-risk-in-small-business-lending?cmpid=bis_email_eloqua_email_bis-20-us-ent-coronavirus-fi-eloqua-email&amp;utm_source=eloqua&amp;utm_medium=email&amp;utm_campaign=bis-20-us-ent-coronavirus-fi-eloqua-email&amp;SP_MID=24755-g&amp;SP_RID=8155852-g" TargetMode="External" Id="rId14" /></Relationships>
</file>

<file path=ppt/slides/_rels/slide22.xml.rels>&#65279;<?xml version="1.0" encoding="utf-8"?><Relationships xmlns="http://schemas.openxmlformats.org/package/2006/relationships"><Relationship Type="http://schemas.openxmlformats.org/officeDocument/2006/relationships/image" Target="/ppt/media/image43.jpeg" Id="rId3" /><Relationship Type="http://schemas.openxmlformats.org/officeDocument/2006/relationships/notesSlide" Target="/ppt/notesSlides/notesSlide20.xml" Id="rId2" /><Relationship Type="http://schemas.openxmlformats.org/officeDocument/2006/relationships/slideLayout" Target="/ppt/slideLayouts/slideLayout20.xml" Id="rId1" /></Relationships>
</file>

<file path=ppt/slides/_rels/slide23.xml.rels>&#65279;<?xml version="1.0" encoding="utf-8"?><Relationships xmlns="http://schemas.openxmlformats.org/package/2006/relationships"><Relationship Type="http://schemas.openxmlformats.org/officeDocument/2006/relationships/notesSlide" Target="/ppt/notesSlides/notesSlide21.xml" Id="rId2" /><Relationship Type="http://schemas.openxmlformats.org/officeDocument/2006/relationships/slideLayout" Target="/ppt/slideLayouts/slideLayout16.xml" Id="rId1" /><Relationship Type="http://schemas.openxmlformats.org/officeDocument/2006/relationships/image" Target="/ppt/media/image46.png" Id="rId6" /><Relationship Type="http://schemas.openxmlformats.org/officeDocument/2006/relationships/image" Target="/ppt/media/image45.png" Id="rId5" /><Relationship Type="http://schemas.openxmlformats.org/officeDocument/2006/relationships/image" Target="/ppt/media/image44.png" Id="rId4" /><Relationship Type="http://schemas.openxmlformats.org/officeDocument/2006/relationships/hyperlink" Target="https://public.tableau.com/profile/nicolette.emory5647#!/vizhome/ExperianCOVID-19U_S_BusinessRiskIndex/TableauPublicVersion" TargetMode="External" Id="rId3" /></Relationships>
</file>

<file path=ppt/slides/_rels/slide24.xml.rels>&#65279;<?xml version="1.0" encoding="utf-8"?><Relationships xmlns="http://schemas.openxmlformats.org/package/2006/relationships"><Relationship Type="http://schemas.openxmlformats.org/officeDocument/2006/relationships/image" Target="/ppt/media/image14.jpeg" Id="rId3" /><Relationship Type="http://schemas.openxmlformats.org/officeDocument/2006/relationships/notesSlide" Target="/ppt/notesSlides/notesSlide22.xml" Id="rId2" /><Relationship Type="http://schemas.openxmlformats.org/officeDocument/2006/relationships/slideLayout" Target="/ppt/slideLayouts/slideLayout18.xml" Id="rId1" /></Relationships>
</file>

<file path=ppt/slides/_rels/slide25.xml.rels>&#65279;<?xml version="1.0" encoding="utf-8"?><Relationships xmlns="http://schemas.openxmlformats.org/package/2006/relationships"><Relationship Type="http://schemas.openxmlformats.org/officeDocument/2006/relationships/notesSlide" Target="/ppt/notesSlides/notesSlide23.xml" Id="rId2" /><Relationship Type="http://schemas.openxmlformats.org/officeDocument/2006/relationships/slideLayout" Target="/ppt/slideLayouts/slideLayout1.xml" Id="rId1"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Same Side Corner Rectangle 4"/>
          <p:cNvSpPr/>
          <p:nvPr/>
        </p:nvSpPr>
        <p:spPr>
          <a:xfrm rot="5400000">
            <a:off x="2206385" y="-710961"/>
            <a:ext cx="2251075" cy="6663847"/>
          </a:xfrm>
          <a:prstGeom prst="round2Same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 name="Title 3"/>
          <p:cNvSpPr>
            <a:spLocks noGrp="1"/>
          </p:cNvSpPr>
          <p:nvPr>
            <p:ph type="ctrTitle"/>
          </p:nvPr>
        </p:nvSpPr>
        <p:spPr>
          <a:xfrm>
            <a:off x="264955" y="1811982"/>
            <a:ext cx="6797998" cy="1845618"/>
          </a:xfrm>
        </p:spPr>
        <p:txBody>
          <a:bodyPr/>
          <a:lstStyle/>
          <a:p>
            <a:r>
              <a:rPr lang="en-US" sz="3200" dirty="0">
                <a:solidFill>
                  <a:schemeClr val="bg1"/>
                </a:solidFill>
              </a:rPr>
              <a:t>Coronavirus Portfolio Solutions</a:t>
            </a:r>
            <a:br>
              <a:rPr lang="en-US" sz="3200" dirty="0">
                <a:solidFill>
                  <a:schemeClr val="bg1"/>
                </a:solidFill>
              </a:rPr>
            </a:br>
            <a:r>
              <a:rPr lang="en-US" sz="1400" dirty="0">
                <a:solidFill>
                  <a:schemeClr val="bg1"/>
                </a:solidFill>
              </a:rPr>
              <a:t>8/11/20</a:t>
            </a:r>
            <a:br>
              <a:rPr lang="en-US" sz="1400" dirty="0">
                <a:solidFill>
                  <a:schemeClr val="bg1"/>
                </a:solidFill>
              </a:rPr>
            </a:br>
            <a:br>
              <a:rPr lang="en-US" sz="1400" dirty="0">
                <a:solidFill>
                  <a:schemeClr val="bg1"/>
                </a:solidFill>
              </a:rPr>
            </a:br>
            <a:br>
              <a:rPr lang="en-US" sz="1400" dirty="0">
                <a:solidFill>
                  <a:schemeClr val="bg1"/>
                </a:solidFill>
              </a:rPr>
            </a:br>
            <a:br>
              <a:rPr lang="en-US" sz="1400" dirty="0">
                <a:solidFill>
                  <a:schemeClr val="bg1"/>
                </a:solidFill>
              </a:rPr>
            </a:br>
            <a:r>
              <a:rPr lang="en-US" sz="1400" dirty="0">
                <a:solidFill>
                  <a:schemeClr val="bg1"/>
                </a:solidFill>
              </a:rPr>
              <a:t>Presented by:</a:t>
            </a:r>
            <a:br>
              <a:rPr lang="en-US" sz="1400" dirty="0">
                <a:solidFill>
                  <a:schemeClr val="bg1"/>
                </a:solidFill>
              </a:rPr>
            </a:br>
            <a:r>
              <a:rPr lang="en-US" sz="1400" dirty="0">
                <a:solidFill>
                  <a:schemeClr val="bg1"/>
                </a:solidFill>
              </a:rPr>
              <a:t>Joyce Simas</a:t>
            </a:r>
            <a:br>
              <a:rPr lang="en-US" sz="1400" dirty="0">
                <a:solidFill>
                  <a:schemeClr val="bg1"/>
                </a:solidFill>
              </a:rPr>
            </a:br>
            <a:r>
              <a:rPr lang="en-US" sz="1400" dirty="0">
                <a:solidFill>
                  <a:schemeClr val="bg1"/>
                </a:solidFill>
              </a:rPr>
              <a:t>Account Executive</a:t>
            </a:r>
            <a:br>
              <a:rPr lang="en-US" sz="1400" dirty="0">
                <a:solidFill>
                  <a:schemeClr val="bg1"/>
                </a:solidFill>
              </a:rPr>
            </a:br>
            <a:br>
              <a:rPr lang="en-US" sz="3200" dirty="0">
                <a:solidFill>
                  <a:schemeClr val="bg1"/>
                </a:solidFill>
              </a:rPr>
            </a:br>
            <a:endParaRPr lang="en-US" sz="3200" dirty="0">
              <a:solidFill>
                <a:schemeClr val="bg1"/>
              </a:solidFill>
            </a:endParaRPr>
          </a:p>
        </p:txBody>
      </p:sp>
    </p:spTree>
    <p:custDataLst>
      <p:tags r:id="rId1"/>
    </p:custDataLst>
    <p:extLst>
      <p:ext uri="{BB962C8B-B14F-4D97-AF65-F5344CB8AC3E}">
        <p14:creationId xmlns:p14="http://schemas.microsoft.com/office/powerpoint/2010/main" val="24524883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5">
            <a:extLst>
              <a:ext uri="{FF2B5EF4-FFF2-40B4-BE49-F238E27FC236}">
                <a16:creationId xmlns:a16="http://schemas.microsoft.com/office/drawing/2014/main" id="{573E13F3-2ABA-49CF-86EA-85B1FC08ED3F}"/>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5394557" y="0"/>
            <a:ext cx="6797443" cy="6858000"/>
          </a:xfrm>
          <a:custGeom>
            <a:avLst/>
            <a:gdLst>
              <a:gd name="connsiteX0" fmla="*/ 0 w 5749052"/>
              <a:gd name="connsiteY0" fmla="*/ 2044535 h 5749051"/>
              <a:gd name="connsiteX1" fmla="*/ 2044535 w 5749052"/>
              <a:gd name="connsiteY1" fmla="*/ 0 h 5749051"/>
              <a:gd name="connsiteX2" fmla="*/ 3704517 w 5749052"/>
              <a:gd name="connsiteY2" fmla="*/ 0 h 5749051"/>
              <a:gd name="connsiteX3" fmla="*/ 5749052 w 5749052"/>
              <a:gd name="connsiteY3" fmla="*/ 2044535 h 5749051"/>
              <a:gd name="connsiteX4" fmla="*/ 5749052 w 5749052"/>
              <a:gd name="connsiteY4" fmla="*/ 3704516 h 5749051"/>
              <a:gd name="connsiteX5" fmla="*/ 3704517 w 5749052"/>
              <a:gd name="connsiteY5" fmla="*/ 5749051 h 5749051"/>
              <a:gd name="connsiteX6" fmla="*/ 2044535 w 5749052"/>
              <a:gd name="connsiteY6" fmla="*/ 5749051 h 5749051"/>
              <a:gd name="connsiteX7" fmla="*/ 0 w 5749052"/>
              <a:gd name="connsiteY7" fmla="*/ 3704516 h 5749051"/>
              <a:gd name="connsiteX8" fmla="*/ 0 w 5749052"/>
              <a:gd name="connsiteY8" fmla="*/ 2044535 h 5749051"/>
              <a:gd name="connsiteX0" fmla="*/ 0 w 5749052"/>
              <a:gd name="connsiteY0" fmla="*/ 2044535 h 5749051"/>
              <a:gd name="connsiteX1" fmla="*/ 588917 w 5749052"/>
              <a:gd name="connsiteY1" fmla="*/ 610381 h 5749051"/>
              <a:gd name="connsiteX2" fmla="*/ 2044535 w 5749052"/>
              <a:gd name="connsiteY2" fmla="*/ 0 h 5749051"/>
              <a:gd name="connsiteX3" fmla="*/ 3704517 w 5749052"/>
              <a:gd name="connsiteY3" fmla="*/ 0 h 5749051"/>
              <a:gd name="connsiteX4" fmla="*/ 5749052 w 5749052"/>
              <a:gd name="connsiteY4" fmla="*/ 2044535 h 5749051"/>
              <a:gd name="connsiteX5" fmla="*/ 5749052 w 5749052"/>
              <a:gd name="connsiteY5" fmla="*/ 3704516 h 5749051"/>
              <a:gd name="connsiteX6" fmla="*/ 3704517 w 5749052"/>
              <a:gd name="connsiteY6" fmla="*/ 5749051 h 5749051"/>
              <a:gd name="connsiteX7" fmla="*/ 2044535 w 5749052"/>
              <a:gd name="connsiteY7" fmla="*/ 5749051 h 5749051"/>
              <a:gd name="connsiteX8" fmla="*/ 0 w 5749052"/>
              <a:gd name="connsiteY8" fmla="*/ 3704516 h 5749051"/>
              <a:gd name="connsiteX9" fmla="*/ 0 w 5749052"/>
              <a:gd name="connsiteY9" fmla="*/ 2044535 h 5749051"/>
              <a:gd name="connsiteX0" fmla="*/ 0 w 5749052"/>
              <a:gd name="connsiteY0" fmla="*/ 2044535 h 5749051"/>
              <a:gd name="connsiteX1" fmla="*/ 588917 w 5749052"/>
              <a:gd name="connsiteY1" fmla="*/ 610381 h 5749051"/>
              <a:gd name="connsiteX2" fmla="*/ 2044535 w 5749052"/>
              <a:gd name="connsiteY2" fmla="*/ 0 h 5749051"/>
              <a:gd name="connsiteX3" fmla="*/ 3704517 w 5749052"/>
              <a:gd name="connsiteY3" fmla="*/ 0 h 5749051"/>
              <a:gd name="connsiteX4" fmla="*/ 5749052 w 5749052"/>
              <a:gd name="connsiteY4" fmla="*/ 2044535 h 5749051"/>
              <a:gd name="connsiteX5" fmla="*/ 5749052 w 5749052"/>
              <a:gd name="connsiteY5" fmla="*/ 3704516 h 5749051"/>
              <a:gd name="connsiteX6" fmla="*/ 3704517 w 5749052"/>
              <a:gd name="connsiteY6" fmla="*/ 5749051 h 5749051"/>
              <a:gd name="connsiteX7" fmla="*/ 2044535 w 5749052"/>
              <a:gd name="connsiteY7" fmla="*/ 5749051 h 5749051"/>
              <a:gd name="connsiteX8" fmla="*/ 0 w 5749052"/>
              <a:gd name="connsiteY8" fmla="*/ 3704516 h 5749051"/>
              <a:gd name="connsiteX9" fmla="*/ 0 w 5749052"/>
              <a:gd name="connsiteY9" fmla="*/ 2044535 h 5749051"/>
              <a:gd name="connsiteX0" fmla="*/ 0 w 5749052"/>
              <a:gd name="connsiteY0" fmla="*/ 2044535 h 5749051"/>
              <a:gd name="connsiteX1" fmla="*/ 588917 w 5749052"/>
              <a:gd name="connsiteY1" fmla="*/ 610381 h 5749051"/>
              <a:gd name="connsiteX2" fmla="*/ 2044535 w 5749052"/>
              <a:gd name="connsiteY2" fmla="*/ 0 h 5749051"/>
              <a:gd name="connsiteX3" fmla="*/ 3704517 w 5749052"/>
              <a:gd name="connsiteY3" fmla="*/ 0 h 5749051"/>
              <a:gd name="connsiteX4" fmla="*/ 5749052 w 5749052"/>
              <a:gd name="connsiteY4" fmla="*/ 2044535 h 5749051"/>
              <a:gd name="connsiteX5" fmla="*/ 5749052 w 5749052"/>
              <a:gd name="connsiteY5" fmla="*/ 3704516 h 5749051"/>
              <a:gd name="connsiteX6" fmla="*/ 3704517 w 5749052"/>
              <a:gd name="connsiteY6" fmla="*/ 5749051 h 5749051"/>
              <a:gd name="connsiteX7" fmla="*/ 2044535 w 5749052"/>
              <a:gd name="connsiteY7" fmla="*/ 5749051 h 5749051"/>
              <a:gd name="connsiteX8" fmla="*/ 0 w 5749052"/>
              <a:gd name="connsiteY8" fmla="*/ 3704516 h 5749051"/>
              <a:gd name="connsiteX9" fmla="*/ 0 w 5749052"/>
              <a:gd name="connsiteY9" fmla="*/ 2044535 h 5749051"/>
              <a:gd name="connsiteX0" fmla="*/ 0 w 5749052"/>
              <a:gd name="connsiteY0" fmla="*/ 2044535 h 5749051"/>
              <a:gd name="connsiteX1" fmla="*/ 588917 w 5749052"/>
              <a:gd name="connsiteY1" fmla="*/ 610381 h 5749051"/>
              <a:gd name="connsiteX2" fmla="*/ 2044535 w 5749052"/>
              <a:gd name="connsiteY2" fmla="*/ 0 h 5749051"/>
              <a:gd name="connsiteX3" fmla="*/ 3704517 w 5749052"/>
              <a:gd name="connsiteY3" fmla="*/ 0 h 5749051"/>
              <a:gd name="connsiteX4" fmla="*/ 5749052 w 5749052"/>
              <a:gd name="connsiteY4" fmla="*/ 2044535 h 5749051"/>
              <a:gd name="connsiteX5" fmla="*/ 5749052 w 5749052"/>
              <a:gd name="connsiteY5" fmla="*/ 3704516 h 5749051"/>
              <a:gd name="connsiteX6" fmla="*/ 3704517 w 5749052"/>
              <a:gd name="connsiteY6" fmla="*/ 5749051 h 5749051"/>
              <a:gd name="connsiteX7" fmla="*/ 2044535 w 5749052"/>
              <a:gd name="connsiteY7" fmla="*/ 5749051 h 5749051"/>
              <a:gd name="connsiteX8" fmla="*/ 0 w 5749052"/>
              <a:gd name="connsiteY8" fmla="*/ 3704516 h 5749051"/>
              <a:gd name="connsiteX9" fmla="*/ 0 w 5749052"/>
              <a:gd name="connsiteY9" fmla="*/ 2044535 h 5749051"/>
              <a:gd name="connsiteX0" fmla="*/ 235331 w 5984383"/>
              <a:gd name="connsiteY0" fmla="*/ 2044535 h 5749051"/>
              <a:gd name="connsiteX1" fmla="*/ 0 w 5984383"/>
              <a:gd name="connsiteY1" fmla="*/ 17953 h 5749051"/>
              <a:gd name="connsiteX2" fmla="*/ 2279866 w 5984383"/>
              <a:gd name="connsiteY2" fmla="*/ 0 h 5749051"/>
              <a:gd name="connsiteX3" fmla="*/ 3939848 w 5984383"/>
              <a:gd name="connsiteY3" fmla="*/ 0 h 5749051"/>
              <a:gd name="connsiteX4" fmla="*/ 5984383 w 5984383"/>
              <a:gd name="connsiteY4" fmla="*/ 2044535 h 5749051"/>
              <a:gd name="connsiteX5" fmla="*/ 5984383 w 5984383"/>
              <a:gd name="connsiteY5" fmla="*/ 3704516 h 5749051"/>
              <a:gd name="connsiteX6" fmla="*/ 3939848 w 5984383"/>
              <a:gd name="connsiteY6" fmla="*/ 5749051 h 5749051"/>
              <a:gd name="connsiteX7" fmla="*/ 2279866 w 5984383"/>
              <a:gd name="connsiteY7" fmla="*/ 5749051 h 5749051"/>
              <a:gd name="connsiteX8" fmla="*/ 235331 w 5984383"/>
              <a:gd name="connsiteY8" fmla="*/ 3704516 h 5749051"/>
              <a:gd name="connsiteX9" fmla="*/ 235331 w 5984383"/>
              <a:gd name="connsiteY9" fmla="*/ 2044535 h 5749051"/>
              <a:gd name="connsiteX0" fmla="*/ 4350 w 5753402"/>
              <a:gd name="connsiteY0" fmla="*/ 2044535 h 5749051"/>
              <a:gd name="connsiteX1" fmla="*/ 0 w 5753402"/>
              <a:gd name="connsiteY1" fmla="*/ 1284 h 5749051"/>
              <a:gd name="connsiteX2" fmla="*/ 2048885 w 5753402"/>
              <a:gd name="connsiteY2" fmla="*/ 0 h 5749051"/>
              <a:gd name="connsiteX3" fmla="*/ 3708867 w 5753402"/>
              <a:gd name="connsiteY3" fmla="*/ 0 h 5749051"/>
              <a:gd name="connsiteX4" fmla="*/ 5753402 w 5753402"/>
              <a:gd name="connsiteY4" fmla="*/ 2044535 h 5749051"/>
              <a:gd name="connsiteX5" fmla="*/ 5753402 w 5753402"/>
              <a:gd name="connsiteY5" fmla="*/ 3704516 h 5749051"/>
              <a:gd name="connsiteX6" fmla="*/ 3708867 w 5753402"/>
              <a:gd name="connsiteY6" fmla="*/ 5749051 h 5749051"/>
              <a:gd name="connsiteX7" fmla="*/ 2048885 w 5753402"/>
              <a:gd name="connsiteY7" fmla="*/ 5749051 h 5749051"/>
              <a:gd name="connsiteX8" fmla="*/ 4350 w 5753402"/>
              <a:gd name="connsiteY8" fmla="*/ 3704516 h 5749051"/>
              <a:gd name="connsiteX9" fmla="*/ 4350 w 5753402"/>
              <a:gd name="connsiteY9" fmla="*/ 2044535 h 5749051"/>
              <a:gd name="connsiteX0" fmla="*/ 4350 w 5753402"/>
              <a:gd name="connsiteY0" fmla="*/ 2044535 h 5749051"/>
              <a:gd name="connsiteX1" fmla="*/ 0 w 5753402"/>
              <a:gd name="connsiteY1" fmla="*/ 1284 h 5749051"/>
              <a:gd name="connsiteX2" fmla="*/ 2048885 w 5753402"/>
              <a:gd name="connsiteY2" fmla="*/ 0 h 5749051"/>
              <a:gd name="connsiteX3" fmla="*/ 3708867 w 5753402"/>
              <a:gd name="connsiteY3" fmla="*/ 0 h 5749051"/>
              <a:gd name="connsiteX4" fmla="*/ 5229527 w 5753402"/>
              <a:gd name="connsiteY4" fmla="*/ 678968 h 5749051"/>
              <a:gd name="connsiteX5" fmla="*/ 5753402 w 5753402"/>
              <a:gd name="connsiteY5" fmla="*/ 2044535 h 5749051"/>
              <a:gd name="connsiteX6" fmla="*/ 5753402 w 5753402"/>
              <a:gd name="connsiteY6" fmla="*/ 3704516 h 5749051"/>
              <a:gd name="connsiteX7" fmla="*/ 3708867 w 5753402"/>
              <a:gd name="connsiteY7" fmla="*/ 5749051 h 5749051"/>
              <a:gd name="connsiteX8" fmla="*/ 2048885 w 5753402"/>
              <a:gd name="connsiteY8" fmla="*/ 5749051 h 5749051"/>
              <a:gd name="connsiteX9" fmla="*/ 4350 w 5753402"/>
              <a:gd name="connsiteY9" fmla="*/ 3704516 h 5749051"/>
              <a:gd name="connsiteX10" fmla="*/ 4350 w 5753402"/>
              <a:gd name="connsiteY10" fmla="*/ 2044535 h 5749051"/>
              <a:gd name="connsiteX0" fmla="*/ 4350 w 5753402"/>
              <a:gd name="connsiteY0" fmla="*/ 2044535 h 5749051"/>
              <a:gd name="connsiteX1" fmla="*/ 0 w 5753402"/>
              <a:gd name="connsiteY1" fmla="*/ 1284 h 5749051"/>
              <a:gd name="connsiteX2" fmla="*/ 2048885 w 5753402"/>
              <a:gd name="connsiteY2" fmla="*/ 0 h 5749051"/>
              <a:gd name="connsiteX3" fmla="*/ 3708867 w 5753402"/>
              <a:gd name="connsiteY3" fmla="*/ 0 h 5749051"/>
              <a:gd name="connsiteX4" fmla="*/ 5229527 w 5753402"/>
              <a:gd name="connsiteY4" fmla="*/ 678968 h 5749051"/>
              <a:gd name="connsiteX5" fmla="*/ 5753402 w 5753402"/>
              <a:gd name="connsiteY5" fmla="*/ 2044535 h 5749051"/>
              <a:gd name="connsiteX6" fmla="*/ 5753402 w 5753402"/>
              <a:gd name="connsiteY6" fmla="*/ 3704516 h 5749051"/>
              <a:gd name="connsiteX7" fmla="*/ 3708867 w 5753402"/>
              <a:gd name="connsiteY7" fmla="*/ 5749051 h 5749051"/>
              <a:gd name="connsiteX8" fmla="*/ 2048885 w 5753402"/>
              <a:gd name="connsiteY8" fmla="*/ 5749051 h 5749051"/>
              <a:gd name="connsiteX9" fmla="*/ 4350 w 5753402"/>
              <a:gd name="connsiteY9" fmla="*/ 3704516 h 5749051"/>
              <a:gd name="connsiteX10" fmla="*/ 4350 w 5753402"/>
              <a:gd name="connsiteY10" fmla="*/ 2044535 h 5749051"/>
              <a:gd name="connsiteX0" fmla="*/ 4350 w 5753402"/>
              <a:gd name="connsiteY0" fmla="*/ 2044535 h 5749051"/>
              <a:gd name="connsiteX1" fmla="*/ 0 w 5753402"/>
              <a:gd name="connsiteY1" fmla="*/ 1284 h 5749051"/>
              <a:gd name="connsiteX2" fmla="*/ 2048885 w 5753402"/>
              <a:gd name="connsiteY2" fmla="*/ 0 h 5749051"/>
              <a:gd name="connsiteX3" fmla="*/ 3708867 w 5753402"/>
              <a:gd name="connsiteY3" fmla="*/ 0 h 5749051"/>
              <a:gd name="connsiteX4" fmla="*/ 5229527 w 5753402"/>
              <a:gd name="connsiteY4" fmla="*/ 678968 h 5749051"/>
              <a:gd name="connsiteX5" fmla="*/ 5753402 w 5753402"/>
              <a:gd name="connsiteY5" fmla="*/ 2044535 h 5749051"/>
              <a:gd name="connsiteX6" fmla="*/ 5753402 w 5753402"/>
              <a:gd name="connsiteY6" fmla="*/ 3704516 h 5749051"/>
              <a:gd name="connsiteX7" fmla="*/ 3708867 w 5753402"/>
              <a:gd name="connsiteY7" fmla="*/ 5749051 h 5749051"/>
              <a:gd name="connsiteX8" fmla="*/ 2048885 w 5753402"/>
              <a:gd name="connsiteY8" fmla="*/ 5749051 h 5749051"/>
              <a:gd name="connsiteX9" fmla="*/ 4350 w 5753402"/>
              <a:gd name="connsiteY9" fmla="*/ 3704516 h 5749051"/>
              <a:gd name="connsiteX10" fmla="*/ 4350 w 5753402"/>
              <a:gd name="connsiteY10" fmla="*/ 2044535 h 5749051"/>
              <a:gd name="connsiteX0" fmla="*/ 4350 w 5753402"/>
              <a:gd name="connsiteY0" fmla="*/ 2044535 h 5749051"/>
              <a:gd name="connsiteX1" fmla="*/ 0 w 5753402"/>
              <a:gd name="connsiteY1" fmla="*/ 1284 h 5749051"/>
              <a:gd name="connsiteX2" fmla="*/ 2048885 w 5753402"/>
              <a:gd name="connsiteY2" fmla="*/ 0 h 5749051"/>
              <a:gd name="connsiteX3" fmla="*/ 3708867 w 5753402"/>
              <a:gd name="connsiteY3" fmla="*/ 0 h 5749051"/>
              <a:gd name="connsiteX4" fmla="*/ 5229527 w 5753402"/>
              <a:gd name="connsiteY4" fmla="*/ 678968 h 5749051"/>
              <a:gd name="connsiteX5" fmla="*/ 5753402 w 5753402"/>
              <a:gd name="connsiteY5" fmla="*/ 2044535 h 5749051"/>
              <a:gd name="connsiteX6" fmla="*/ 5753402 w 5753402"/>
              <a:gd name="connsiteY6" fmla="*/ 3704516 h 5749051"/>
              <a:gd name="connsiteX7" fmla="*/ 3708867 w 5753402"/>
              <a:gd name="connsiteY7" fmla="*/ 5749051 h 5749051"/>
              <a:gd name="connsiteX8" fmla="*/ 2048885 w 5753402"/>
              <a:gd name="connsiteY8" fmla="*/ 5749051 h 5749051"/>
              <a:gd name="connsiteX9" fmla="*/ 4350 w 5753402"/>
              <a:gd name="connsiteY9" fmla="*/ 3704516 h 5749051"/>
              <a:gd name="connsiteX10" fmla="*/ 4350 w 5753402"/>
              <a:gd name="connsiteY10" fmla="*/ 2044535 h 5749051"/>
              <a:gd name="connsiteX0" fmla="*/ 4350 w 5755783"/>
              <a:gd name="connsiteY0" fmla="*/ 2044535 h 5749051"/>
              <a:gd name="connsiteX1" fmla="*/ 0 w 5755783"/>
              <a:gd name="connsiteY1" fmla="*/ 1284 h 5749051"/>
              <a:gd name="connsiteX2" fmla="*/ 2048885 w 5755783"/>
              <a:gd name="connsiteY2" fmla="*/ 0 h 5749051"/>
              <a:gd name="connsiteX3" fmla="*/ 3708867 w 5755783"/>
              <a:gd name="connsiteY3" fmla="*/ 0 h 5749051"/>
              <a:gd name="connsiteX4" fmla="*/ 5755783 w 5755783"/>
              <a:gd name="connsiteY4" fmla="*/ 7455 h 5749051"/>
              <a:gd name="connsiteX5" fmla="*/ 5753402 w 5755783"/>
              <a:gd name="connsiteY5" fmla="*/ 2044535 h 5749051"/>
              <a:gd name="connsiteX6" fmla="*/ 5753402 w 5755783"/>
              <a:gd name="connsiteY6" fmla="*/ 3704516 h 5749051"/>
              <a:gd name="connsiteX7" fmla="*/ 3708867 w 5755783"/>
              <a:gd name="connsiteY7" fmla="*/ 5749051 h 5749051"/>
              <a:gd name="connsiteX8" fmla="*/ 2048885 w 5755783"/>
              <a:gd name="connsiteY8" fmla="*/ 5749051 h 5749051"/>
              <a:gd name="connsiteX9" fmla="*/ 4350 w 5755783"/>
              <a:gd name="connsiteY9" fmla="*/ 3704516 h 5749051"/>
              <a:gd name="connsiteX10" fmla="*/ 4350 w 5755783"/>
              <a:gd name="connsiteY10" fmla="*/ 2044535 h 5749051"/>
              <a:gd name="connsiteX0" fmla="*/ 4350 w 5758165"/>
              <a:gd name="connsiteY0" fmla="*/ 2044535 h 5749051"/>
              <a:gd name="connsiteX1" fmla="*/ 0 w 5758165"/>
              <a:gd name="connsiteY1" fmla="*/ 1284 h 5749051"/>
              <a:gd name="connsiteX2" fmla="*/ 2048885 w 5758165"/>
              <a:gd name="connsiteY2" fmla="*/ 0 h 5749051"/>
              <a:gd name="connsiteX3" fmla="*/ 3708867 w 5758165"/>
              <a:gd name="connsiteY3" fmla="*/ 0 h 5749051"/>
              <a:gd name="connsiteX4" fmla="*/ 5758165 w 5758165"/>
              <a:gd name="connsiteY4" fmla="*/ 311 h 5749051"/>
              <a:gd name="connsiteX5" fmla="*/ 5753402 w 5758165"/>
              <a:gd name="connsiteY5" fmla="*/ 2044535 h 5749051"/>
              <a:gd name="connsiteX6" fmla="*/ 5753402 w 5758165"/>
              <a:gd name="connsiteY6" fmla="*/ 3704516 h 5749051"/>
              <a:gd name="connsiteX7" fmla="*/ 3708867 w 5758165"/>
              <a:gd name="connsiteY7" fmla="*/ 5749051 h 5749051"/>
              <a:gd name="connsiteX8" fmla="*/ 2048885 w 5758165"/>
              <a:gd name="connsiteY8" fmla="*/ 5749051 h 5749051"/>
              <a:gd name="connsiteX9" fmla="*/ 4350 w 5758165"/>
              <a:gd name="connsiteY9" fmla="*/ 3704516 h 5749051"/>
              <a:gd name="connsiteX10" fmla="*/ 4350 w 5758165"/>
              <a:gd name="connsiteY10" fmla="*/ 2044535 h 5749051"/>
              <a:gd name="connsiteX0" fmla="*/ 4350 w 5758165"/>
              <a:gd name="connsiteY0" fmla="*/ 2044535 h 5749051"/>
              <a:gd name="connsiteX1" fmla="*/ 0 w 5758165"/>
              <a:gd name="connsiteY1" fmla="*/ 1284 h 5749051"/>
              <a:gd name="connsiteX2" fmla="*/ 2048885 w 5758165"/>
              <a:gd name="connsiteY2" fmla="*/ 0 h 5749051"/>
              <a:gd name="connsiteX3" fmla="*/ 3708867 w 5758165"/>
              <a:gd name="connsiteY3" fmla="*/ 0 h 5749051"/>
              <a:gd name="connsiteX4" fmla="*/ 5758165 w 5758165"/>
              <a:gd name="connsiteY4" fmla="*/ 311 h 5749051"/>
              <a:gd name="connsiteX5" fmla="*/ 5753402 w 5758165"/>
              <a:gd name="connsiteY5" fmla="*/ 2044535 h 5749051"/>
              <a:gd name="connsiteX6" fmla="*/ 5753402 w 5758165"/>
              <a:gd name="connsiteY6" fmla="*/ 3704516 h 5749051"/>
              <a:gd name="connsiteX7" fmla="*/ 5152488 w 5758165"/>
              <a:gd name="connsiteY7" fmla="*/ 5156623 h 5749051"/>
              <a:gd name="connsiteX8" fmla="*/ 3708867 w 5758165"/>
              <a:gd name="connsiteY8" fmla="*/ 5749051 h 5749051"/>
              <a:gd name="connsiteX9" fmla="*/ 2048885 w 5758165"/>
              <a:gd name="connsiteY9" fmla="*/ 5749051 h 5749051"/>
              <a:gd name="connsiteX10" fmla="*/ 4350 w 5758165"/>
              <a:gd name="connsiteY10" fmla="*/ 3704516 h 5749051"/>
              <a:gd name="connsiteX11" fmla="*/ 4350 w 5758165"/>
              <a:gd name="connsiteY11" fmla="*/ 2044535 h 5749051"/>
              <a:gd name="connsiteX0" fmla="*/ 4350 w 5758165"/>
              <a:gd name="connsiteY0" fmla="*/ 2044535 h 5749051"/>
              <a:gd name="connsiteX1" fmla="*/ 0 w 5758165"/>
              <a:gd name="connsiteY1" fmla="*/ 1284 h 5749051"/>
              <a:gd name="connsiteX2" fmla="*/ 2048885 w 5758165"/>
              <a:gd name="connsiteY2" fmla="*/ 0 h 5749051"/>
              <a:gd name="connsiteX3" fmla="*/ 3708867 w 5758165"/>
              <a:gd name="connsiteY3" fmla="*/ 0 h 5749051"/>
              <a:gd name="connsiteX4" fmla="*/ 5758165 w 5758165"/>
              <a:gd name="connsiteY4" fmla="*/ 311 h 5749051"/>
              <a:gd name="connsiteX5" fmla="*/ 5753402 w 5758165"/>
              <a:gd name="connsiteY5" fmla="*/ 2044535 h 5749051"/>
              <a:gd name="connsiteX6" fmla="*/ 5753402 w 5758165"/>
              <a:gd name="connsiteY6" fmla="*/ 3704516 h 5749051"/>
              <a:gd name="connsiteX7" fmla="*/ 5152488 w 5758165"/>
              <a:gd name="connsiteY7" fmla="*/ 5156623 h 5749051"/>
              <a:gd name="connsiteX8" fmla="*/ 3708867 w 5758165"/>
              <a:gd name="connsiteY8" fmla="*/ 5749051 h 5749051"/>
              <a:gd name="connsiteX9" fmla="*/ 2048885 w 5758165"/>
              <a:gd name="connsiteY9" fmla="*/ 5749051 h 5749051"/>
              <a:gd name="connsiteX10" fmla="*/ 4350 w 5758165"/>
              <a:gd name="connsiteY10" fmla="*/ 3704516 h 5749051"/>
              <a:gd name="connsiteX11" fmla="*/ 4350 w 5758165"/>
              <a:gd name="connsiteY11" fmla="*/ 2044535 h 5749051"/>
              <a:gd name="connsiteX0" fmla="*/ 4350 w 5758165"/>
              <a:gd name="connsiteY0" fmla="*/ 2044535 h 5749051"/>
              <a:gd name="connsiteX1" fmla="*/ 0 w 5758165"/>
              <a:gd name="connsiteY1" fmla="*/ 1284 h 5749051"/>
              <a:gd name="connsiteX2" fmla="*/ 2048885 w 5758165"/>
              <a:gd name="connsiteY2" fmla="*/ 0 h 5749051"/>
              <a:gd name="connsiteX3" fmla="*/ 3708867 w 5758165"/>
              <a:gd name="connsiteY3" fmla="*/ 0 h 5749051"/>
              <a:gd name="connsiteX4" fmla="*/ 5758165 w 5758165"/>
              <a:gd name="connsiteY4" fmla="*/ 311 h 5749051"/>
              <a:gd name="connsiteX5" fmla="*/ 5753402 w 5758165"/>
              <a:gd name="connsiteY5" fmla="*/ 2044535 h 5749051"/>
              <a:gd name="connsiteX6" fmla="*/ 5753402 w 5758165"/>
              <a:gd name="connsiteY6" fmla="*/ 3704516 h 5749051"/>
              <a:gd name="connsiteX7" fmla="*/ 5152488 w 5758165"/>
              <a:gd name="connsiteY7" fmla="*/ 5156623 h 5749051"/>
              <a:gd name="connsiteX8" fmla="*/ 3708867 w 5758165"/>
              <a:gd name="connsiteY8" fmla="*/ 5749051 h 5749051"/>
              <a:gd name="connsiteX9" fmla="*/ 2048885 w 5758165"/>
              <a:gd name="connsiteY9" fmla="*/ 5749051 h 5749051"/>
              <a:gd name="connsiteX10" fmla="*/ 4350 w 5758165"/>
              <a:gd name="connsiteY10" fmla="*/ 3704516 h 5749051"/>
              <a:gd name="connsiteX11" fmla="*/ 4350 w 5758165"/>
              <a:gd name="connsiteY11" fmla="*/ 2044535 h 5749051"/>
              <a:gd name="connsiteX0" fmla="*/ 4350 w 5758165"/>
              <a:gd name="connsiteY0" fmla="*/ 2044535 h 5749051"/>
              <a:gd name="connsiteX1" fmla="*/ 0 w 5758165"/>
              <a:gd name="connsiteY1" fmla="*/ 1284 h 5749051"/>
              <a:gd name="connsiteX2" fmla="*/ 2048885 w 5758165"/>
              <a:gd name="connsiteY2" fmla="*/ 0 h 5749051"/>
              <a:gd name="connsiteX3" fmla="*/ 3708867 w 5758165"/>
              <a:gd name="connsiteY3" fmla="*/ 0 h 5749051"/>
              <a:gd name="connsiteX4" fmla="*/ 5758165 w 5758165"/>
              <a:gd name="connsiteY4" fmla="*/ 311 h 5749051"/>
              <a:gd name="connsiteX5" fmla="*/ 5753402 w 5758165"/>
              <a:gd name="connsiteY5" fmla="*/ 2044535 h 5749051"/>
              <a:gd name="connsiteX6" fmla="*/ 5753402 w 5758165"/>
              <a:gd name="connsiteY6" fmla="*/ 3704516 h 5749051"/>
              <a:gd name="connsiteX7" fmla="*/ 5152488 w 5758165"/>
              <a:gd name="connsiteY7" fmla="*/ 5156623 h 5749051"/>
              <a:gd name="connsiteX8" fmla="*/ 3708867 w 5758165"/>
              <a:gd name="connsiteY8" fmla="*/ 5749051 h 5749051"/>
              <a:gd name="connsiteX9" fmla="*/ 2048885 w 5758165"/>
              <a:gd name="connsiteY9" fmla="*/ 5749051 h 5749051"/>
              <a:gd name="connsiteX10" fmla="*/ 4350 w 5758165"/>
              <a:gd name="connsiteY10" fmla="*/ 3704516 h 5749051"/>
              <a:gd name="connsiteX11" fmla="*/ 4350 w 5758165"/>
              <a:gd name="connsiteY11" fmla="*/ 2044535 h 5749051"/>
              <a:gd name="connsiteX0" fmla="*/ 4350 w 5770674"/>
              <a:gd name="connsiteY0" fmla="*/ 2044535 h 5749051"/>
              <a:gd name="connsiteX1" fmla="*/ 0 w 5770674"/>
              <a:gd name="connsiteY1" fmla="*/ 1284 h 5749051"/>
              <a:gd name="connsiteX2" fmla="*/ 2048885 w 5770674"/>
              <a:gd name="connsiteY2" fmla="*/ 0 h 5749051"/>
              <a:gd name="connsiteX3" fmla="*/ 3708867 w 5770674"/>
              <a:gd name="connsiteY3" fmla="*/ 0 h 5749051"/>
              <a:gd name="connsiteX4" fmla="*/ 5758165 w 5770674"/>
              <a:gd name="connsiteY4" fmla="*/ 311 h 5749051"/>
              <a:gd name="connsiteX5" fmla="*/ 5753402 w 5770674"/>
              <a:gd name="connsiteY5" fmla="*/ 2044535 h 5749051"/>
              <a:gd name="connsiteX6" fmla="*/ 5753402 w 5770674"/>
              <a:gd name="connsiteY6" fmla="*/ 3704516 h 5749051"/>
              <a:gd name="connsiteX7" fmla="*/ 5770674 w 5770674"/>
              <a:gd name="connsiteY7" fmla="*/ 5736172 h 5749051"/>
              <a:gd name="connsiteX8" fmla="*/ 3708867 w 5770674"/>
              <a:gd name="connsiteY8" fmla="*/ 5749051 h 5749051"/>
              <a:gd name="connsiteX9" fmla="*/ 2048885 w 5770674"/>
              <a:gd name="connsiteY9" fmla="*/ 5749051 h 5749051"/>
              <a:gd name="connsiteX10" fmla="*/ 4350 w 5770674"/>
              <a:gd name="connsiteY10" fmla="*/ 3704516 h 5749051"/>
              <a:gd name="connsiteX11" fmla="*/ 4350 w 5770674"/>
              <a:gd name="connsiteY11" fmla="*/ 2044535 h 5749051"/>
              <a:gd name="connsiteX0" fmla="*/ 4350 w 5758165"/>
              <a:gd name="connsiteY0" fmla="*/ 2044535 h 5755222"/>
              <a:gd name="connsiteX1" fmla="*/ 0 w 5758165"/>
              <a:gd name="connsiteY1" fmla="*/ 1284 h 5755222"/>
              <a:gd name="connsiteX2" fmla="*/ 2048885 w 5758165"/>
              <a:gd name="connsiteY2" fmla="*/ 0 h 5755222"/>
              <a:gd name="connsiteX3" fmla="*/ 3708867 w 5758165"/>
              <a:gd name="connsiteY3" fmla="*/ 0 h 5755222"/>
              <a:gd name="connsiteX4" fmla="*/ 5758165 w 5758165"/>
              <a:gd name="connsiteY4" fmla="*/ 311 h 5755222"/>
              <a:gd name="connsiteX5" fmla="*/ 5753402 w 5758165"/>
              <a:gd name="connsiteY5" fmla="*/ 2044535 h 5755222"/>
              <a:gd name="connsiteX6" fmla="*/ 5753402 w 5758165"/>
              <a:gd name="connsiteY6" fmla="*/ 3704516 h 5755222"/>
              <a:gd name="connsiteX7" fmla="*/ 5754005 w 5758165"/>
              <a:gd name="connsiteY7" fmla="*/ 5755222 h 5755222"/>
              <a:gd name="connsiteX8" fmla="*/ 3708867 w 5758165"/>
              <a:gd name="connsiteY8" fmla="*/ 5749051 h 5755222"/>
              <a:gd name="connsiteX9" fmla="*/ 2048885 w 5758165"/>
              <a:gd name="connsiteY9" fmla="*/ 5749051 h 5755222"/>
              <a:gd name="connsiteX10" fmla="*/ 4350 w 5758165"/>
              <a:gd name="connsiteY10" fmla="*/ 3704516 h 5755222"/>
              <a:gd name="connsiteX11" fmla="*/ 4350 w 5758165"/>
              <a:gd name="connsiteY11" fmla="*/ 2044535 h 5755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58165" h="5755222">
                <a:moveTo>
                  <a:pt x="4350" y="2044535"/>
                </a:moveTo>
                <a:lnTo>
                  <a:pt x="0" y="1284"/>
                </a:lnTo>
                <a:lnTo>
                  <a:pt x="2048885" y="0"/>
                </a:lnTo>
                <a:lnTo>
                  <a:pt x="3708867" y="0"/>
                </a:lnTo>
                <a:lnTo>
                  <a:pt x="5758165" y="311"/>
                </a:lnTo>
                <a:cubicBezTo>
                  <a:pt x="5757371" y="679338"/>
                  <a:pt x="5754196" y="1365508"/>
                  <a:pt x="5753402" y="2044535"/>
                </a:cubicBezTo>
                <a:lnTo>
                  <a:pt x="5753402" y="3704516"/>
                </a:lnTo>
                <a:lnTo>
                  <a:pt x="5754005" y="5755222"/>
                </a:lnTo>
                <a:lnTo>
                  <a:pt x="3708867" y="5749051"/>
                </a:lnTo>
                <a:lnTo>
                  <a:pt x="2048885" y="5749051"/>
                </a:lnTo>
                <a:cubicBezTo>
                  <a:pt x="919719" y="5749051"/>
                  <a:pt x="4350" y="4833682"/>
                  <a:pt x="4350" y="3704516"/>
                </a:cubicBezTo>
                <a:lnTo>
                  <a:pt x="4350" y="2044535"/>
                </a:lnTo>
                <a:close/>
              </a:path>
            </a:pathLst>
          </a:custGeom>
        </p:spPr>
      </p:pic>
      <p:sp>
        <p:nvSpPr>
          <p:cNvPr id="4" name="Title 2">
            <a:extLst>
              <a:ext uri="{FF2B5EF4-FFF2-40B4-BE49-F238E27FC236}">
                <a16:creationId xmlns:a16="http://schemas.microsoft.com/office/drawing/2014/main" id="{FCBD49F8-2167-490A-8230-EC3B89FCC707}"/>
              </a:ext>
            </a:extLst>
          </p:cNvPr>
          <p:cNvSpPr txBox="1">
            <a:spLocks/>
          </p:cNvSpPr>
          <p:nvPr/>
        </p:nvSpPr>
        <p:spPr>
          <a:xfrm>
            <a:off x="496568" y="504509"/>
            <a:ext cx="5415008" cy="503840"/>
          </a:xfrm>
          <a:prstGeom prst="rect">
            <a:avLst/>
          </a:prstGeom>
        </p:spPr>
        <p:txBody>
          <a:bodyPr/>
          <a:lstStyle>
            <a:lvl1pPr algn="l" defTabSz="914400" rtl="0" eaLnBrk="1" latinLnBrk="0" hangingPunct="1">
              <a:lnSpc>
                <a:spcPct val="90000"/>
              </a:lnSpc>
              <a:spcBef>
                <a:spcPct val="0"/>
              </a:spcBef>
              <a:buNone/>
              <a:defRPr sz="3400" kern="1200">
                <a:solidFill>
                  <a:schemeClr val="accent1"/>
                </a:solidFill>
                <a:latin typeface="+mj-lt"/>
                <a:ea typeface="+mj-ea"/>
                <a:cs typeface="+mj-cs"/>
              </a:defRPr>
            </a:lvl1pPr>
          </a:lstStyle>
          <a:p>
            <a:r>
              <a:rPr lang="en-US" b="1" dirty="0">
                <a:solidFill>
                  <a:schemeClr val="bg1"/>
                </a:solidFill>
              </a:rPr>
              <a:t>Strategy Overview</a:t>
            </a:r>
          </a:p>
        </p:txBody>
      </p:sp>
      <p:sp>
        <p:nvSpPr>
          <p:cNvPr id="5" name="Rectangle 4">
            <a:extLst>
              <a:ext uri="{FF2B5EF4-FFF2-40B4-BE49-F238E27FC236}">
                <a16:creationId xmlns:a16="http://schemas.microsoft.com/office/drawing/2014/main" id="{5ECBB402-E9CA-4F2A-BC5F-768CD3D794D8}"/>
              </a:ext>
            </a:extLst>
          </p:cNvPr>
          <p:cNvSpPr/>
          <p:nvPr/>
        </p:nvSpPr>
        <p:spPr>
          <a:xfrm>
            <a:off x="496568" y="1603746"/>
            <a:ext cx="4360188" cy="3046988"/>
          </a:xfrm>
          <a:prstGeom prst="rect">
            <a:avLst/>
          </a:prstGeom>
        </p:spPr>
        <p:txBody>
          <a:bodyPr wrap="square">
            <a:spAutoFit/>
          </a:bodyPr>
          <a:lstStyle/>
          <a:p>
            <a:pPr marL="285750" indent="-285750">
              <a:buFont typeface="Arial" panose="020B0604020202020204" pitchFamily="34" charset="0"/>
              <a:buChar char="•"/>
            </a:pPr>
            <a:r>
              <a:rPr lang="en-US" sz="2400" dirty="0">
                <a:solidFill>
                  <a:schemeClr val="bg1"/>
                </a:solidFill>
              </a:rPr>
              <a:t>Market Assessment</a:t>
            </a:r>
          </a:p>
          <a:p>
            <a:endParaRPr lang="en-US" sz="2400" dirty="0">
              <a:solidFill>
                <a:schemeClr val="bg1"/>
              </a:solidFill>
            </a:endParaRPr>
          </a:p>
          <a:p>
            <a:pPr marL="285750" indent="-285750">
              <a:buFont typeface="Arial" panose="020B0604020202020204" pitchFamily="34" charset="0"/>
              <a:buChar char="•"/>
            </a:pPr>
            <a:r>
              <a:rPr lang="en-US" sz="2400" dirty="0">
                <a:solidFill>
                  <a:schemeClr val="bg1"/>
                </a:solidFill>
              </a:rPr>
              <a:t>Tools &amp; Resources:</a:t>
            </a:r>
          </a:p>
          <a:p>
            <a:pPr marL="800100" lvl="5" indent="-342900">
              <a:buFont typeface="Wingdings" panose="05000000000000000000" pitchFamily="2" charset="2"/>
              <a:buChar char="§"/>
            </a:pPr>
            <a:r>
              <a:rPr lang="en-US" sz="2400" dirty="0">
                <a:solidFill>
                  <a:schemeClr val="bg1"/>
                </a:solidFill>
              </a:rPr>
              <a:t>Analytical</a:t>
            </a:r>
          </a:p>
          <a:p>
            <a:pPr marL="800100" lvl="5" indent="-342900">
              <a:buFont typeface="Wingdings" panose="05000000000000000000" pitchFamily="2" charset="2"/>
              <a:buChar char="§"/>
            </a:pPr>
            <a:r>
              <a:rPr lang="en-US" sz="2400" dirty="0">
                <a:solidFill>
                  <a:schemeClr val="bg1"/>
                </a:solidFill>
              </a:rPr>
              <a:t>Portfolio Management</a:t>
            </a:r>
          </a:p>
          <a:p>
            <a:pPr marL="800100" lvl="5" indent="-342900">
              <a:buFont typeface="Wingdings" panose="05000000000000000000" pitchFamily="2" charset="2"/>
              <a:buChar char="§"/>
            </a:pPr>
            <a:r>
              <a:rPr lang="en-US" sz="2400" dirty="0">
                <a:solidFill>
                  <a:schemeClr val="bg1"/>
                </a:solidFill>
              </a:rPr>
              <a:t>Thought Leadership</a:t>
            </a:r>
          </a:p>
          <a:p>
            <a:pPr marL="457200" lvl="5"/>
            <a:endParaRPr lang="en-US" sz="2400" dirty="0">
              <a:solidFill>
                <a:schemeClr val="bg1"/>
              </a:solidFill>
            </a:endParaRPr>
          </a:p>
          <a:p>
            <a:pPr marL="285750" indent="-285750">
              <a:buFont typeface="Arial" panose="020B0604020202020204" pitchFamily="34" charset="0"/>
              <a:buChar char="•"/>
            </a:pPr>
            <a:r>
              <a:rPr lang="en-US" sz="2400" dirty="0">
                <a:solidFill>
                  <a:schemeClr val="bg1"/>
                </a:solidFill>
              </a:rPr>
              <a:t>Taking Action</a:t>
            </a:r>
          </a:p>
        </p:txBody>
      </p:sp>
    </p:spTree>
    <p:extLst>
      <p:ext uri="{BB962C8B-B14F-4D97-AF65-F5344CB8AC3E}">
        <p14:creationId xmlns:p14="http://schemas.microsoft.com/office/powerpoint/2010/main" val="4195227792"/>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person standing in front of a building&#10;&#10;Description automatically generated">
            <a:extLst>
              <a:ext uri="{FF2B5EF4-FFF2-40B4-BE49-F238E27FC236}">
                <a16:creationId xmlns:a16="http://schemas.microsoft.com/office/drawing/2014/main" id="{95EE1A74-6892-48EE-BD0E-74FE496D84A8}"/>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25690" r="25690"/>
          <a:stretch>
            <a:fillRect/>
          </a:stretch>
        </p:blipFill>
        <p:spPr>
          <a:ln/>
        </p:spPr>
        <p:style>
          <a:lnRef idx="3">
            <a:schemeClr val="lt1"/>
          </a:lnRef>
          <a:fillRef idx="1">
            <a:schemeClr val="accent1"/>
          </a:fillRef>
          <a:effectRef idx="1">
            <a:schemeClr val="accent1"/>
          </a:effectRef>
          <a:fontRef idx="minor">
            <a:schemeClr val="lt1"/>
          </a:fontRef>
        </p:style>
      </p:pic>
      <p:sp>
        <p:nvSpPr>
          <p:cNvPr id="3" name="Text Placeholder 2">
            <a:extLst>
              <a:ext uri="{FF2B5EF4-FFF2-40B4-BE49-F238E27FC236}">
                <a16:creationId xmlns:a16="http://schemas.microsoft.com/office/drawing/2014/main" id="{9731892E-BC8A-4DB5-A9C1-39513223D709}"/>
              </a:ext>
            </a:extLst>
          </p:cNvPr>
          <p:cNvSpPr>
            <a:spLocks noGrp="1"/>
          </p:cNvSpPr>
          <p:nvPr>
            <p:ph type="body" sz="quarter" idx="14"/>
          </p:nvPr>
        </p:nvSpPr>
        <p:spPr>
          <a:xfrm>
            <a:off x="593427" y="802689"/>
            <a:ext cx="4728491" cy="1685589"/>
          </a:xfrm>
        </p:spPr>
        <p:txBody>
          <a:bodyPr/>
          <a:lstStyle/>
          <a:p>
            <a:pPr algn="l"/>
            <a:r>
              <a:rPr lang="en-US" dirty="0"/>
              <a:t>Market Problems</a:t>
            </a:r>
          </a:p>
          <a:p>
            <a:endParaRPr lang="en-US" dirty="0"/>
          </a:p>
        </p:txBody>
      </p:sp>
    </p:spTree>
    <p:extLst>
      <p:ext uri="{BB962C8B-B14F-4D97-AF65-F5344CB8AC3E}">
        <p14:creationId xmlns:p14="http://schemas.microsoft.com/office/powerpoint/2010/main" val="663828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666CE73-7E02-FF4B-99D9-11FE00034CC5}"/>
              </a:ext>
            </a:extLst>
          </p:cNvPr>
          <p:cNvSpPr>
            <a:spLocks noGrp="1"/>
          </p:cNvSpPr>
          <p:nvPr>
            <p:ph type="title"/>
          </p:nvPr>
        </p:nvSpPr>
        <p:spPr>
          <a:xfrm>
            <a:off x="628764" y="557938"/>
            <a:ext cx="11257200" cy="1007678"/>
          </a:xfrm>
        </p:spPr>
        <p:txBody>
          <a:bodyPr/>
          <a:lstStyle/>
          <a:p>
            <a:r>
              <a:rPr lang="en-US" dirty="0"/>
              <a:t>Coronavirus </a:t>
            </a:r>
            <a:br>
              <a:rPr lang="en-US" sz="2800" dirty="0"/>
            </a:br>
            <a:r>
              <a:rPr lang="en-US" sz="2000" dirty="0"/>
              <a:t>Commercial Impact</a:t>
            </a:r>
            <a:br>
              <a:rPr lang="en-US" sz="3600" dirty="0"/>
            </a:br>
            <a:endParaRPr lang="en-US" dirty="0"/>
          </a:p>
        </p:txBody>
      </p:sp>
      <p:sp>
        <p:nvSpPr>
          <p:cNvPr id="8" name="Content Placeholder 1"/>
          <p:cNvSpPr>
            <a:spLocks noGrp="1"/>
          </p:cNvSpPr>
          <p:nvPr>
            <p:ph idx="4294967295"/>
          </p:nvPr>
        </p:nvSpPr>
        <p:spPr>
          <a:xfrm>
            <a:off x="0" y="1371600"/>
            <a:ext cx="8277225" cy="4514850"/>
          </a:xfrm>
        </p:spPr>
        <p:txBody>
          <a:bodyPr numCol="2" spcCol="457200"/>
          <a:lstStyle/>
          <a:p>
            <a:pPr>
              <a:buSzPct val="150000"/>
            </a:pPr>
            <a:endParaRPr lang="en-US" sz="1800" dirty="0"/>
          </a:p>
          <a:p>
            <a:pPr marL="559428" lvl="2" indent="-285679"/>
            <a:endParaRPr lang="en-US" sz="1200" dirty="0"/>
          </a:p>
        </p:txBody>
      </p:sp>
      <p:pic>
        <p:nvPicPr>
          <p:cNvPr id="10" name="Picture 3" descr="C:\Users\a07664a\Desktop\Rebranding\5 Completed\002 Presentations\AdobeStock_58368809-retouched.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3191" r="10426"/>
          <a:stretch/>
        </p:blipFill>
        <p:spPr bwMode="auto">
          <a:xfrm>
            <a:off x="6563230" y="1486496"/>
            <a:ext cx="4023360" cy="4023360"/>
          </a:xfrm>
          <a:prstGeom prst="roundRect">
            <a:avLst>
              <a:gd name="adj" fmla="val 25375"/>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2299BE7D-138F-4E3A-B5DE-ADBE8A46DDA2}"/>
              </a:ext>
            </a:extLst>
          </p:cNvPr>
          <p:cNvSpPr/>
          <p:nvPr/>
        </p:nvSpPr>
        <p:spPr>
          <a:xfrm>
            <a:off x="628764" y="1812387"/>
            <a:ext cx="5305702" cy="3338735"/>
          </a:xfrm>
          <a:prstGeom prst="rect">
            <a:avLst/>
          </a:prstGeom>
        </p:spPr>
        <p:txBody>
          <a:bodyPr wrap="square">
            <a:spAutoFit/>
          </a:bodyPr>
          <a:lstStyle/>
          <a:p>
            <a:pPr marL="257175" indent="-257175">
              <a:lnSpc>
                <a:spcPct val="107000"/>
              </a:lnSpc>
              <a:buFont typeface="Symbol" panose="05050102010706020507" pitchFamily="18" charset="2"/>
              <a:buChar char=""/>
            </a:pPr>
            <a:r>
              <a:rPr lang="en-US" sz="1650" dirty="0">
                <a:latin typeface="Arial" panose="020B0604020202020204" pitchFamily="34" charset="0"/>
                <a:ea typeface="Calibri" panose="020F0502020204030204" pitchFamily="34" charset="0"/>
                <a:cs typeface="Times New Roman" panose="02020603050405020304" pitchFamily="18" charset="0"/>
              </a:rPr>
              <a:t>Coronavirus impact is rapid and widespread, with many unknowns.</a:t>
            </a:r>
          </a:p>
          <a:p>
            <a:pPr>
              <a:lnSpc>
                <a:spcPct val="107000"/>
              </a:lnSpc>
            </a:pPr>
            <a:endParaRPr lang="en-US" sz="1650" dirty="0">
              <a:latin typeface="Arial" panose="020B0604020202020204" pitchFamily="34" charset="0"/>
              <a:ea typeface="Calibri" panose="020F0502020204030204" pitchFamily="34" charset="0"/>
              <a:cs typeface="Times New Roman" panose="02020603050405020304" pitchFamily="18" charset="0"/>
            </a:endParaRPr>
          </a:p>
          <a:p>
            <a:pPr marL="257175" indent="-257175">
              <a:lnSpc>
                <a:spcPct val="107000"/>
              </a:lnSpc>
              <a:buFont typeface="Symbol" panose="05050102010706020507" pitchFamily="18" charset="2"/>
              <a:buChar char=""/>
            </a:pPr>
            <a:r>
              <a:rPr lang="en-US" sz="1650" dirty="0">
                <a:latin typeface="Arial" panose="020B0604020202020204" pitchFamily="34" charset="0"/>
                <a:ea typeface="Calibri" panose="020F0502020204030204" pitchFamily="34" charset="0"/>
                <a:cs typeface="Times New Roman" panose="02020603050405020304" pitchFamily="18" charset="0"/>
              </a:rPr>
              <a:t>Businesses are focusing on immediate and proactive assessment of portfolio risk. </a:t>
            </a:r>
          </a:p>
          <a:p>
            <a:pPr>
              <a:lnSpc>
                <a:spcPct val="107000"/>
              </a:lnSpc>
            </a:pPr>
            <a:endParaRPr lang="en-US" sz="1650" dirty="0">
              <a:latin typeface="Calibri" panose="020F0502020204030204" pitchFamily="34" charset="0"/>
              <a:ea typeface="Calibri" panose="020F0502020204030204" pitchFamily="34" charset="0"/>
              <a:cs typeface="Times New Roman" panose="02020603050405020304" pitchFamily="18" charset="0"/>
            </a:endParaRPr>
          </a:p>
          <a:p>
            <a:pPr marL="257175" indent="-257175">
              <a:lnSpc>
                <a:spcPct val="107000"/>
              </a:lnSpc>
              <a:buFont typeface="Symbol" panose="05050102010706020507" pitchFamily="18" charset="2"/>
              <a:buChar char=""/>
            </a:pPr>
            <a:r>
              <a:rPr lang="en-US" sz="1650" dirty="0">
                <a:latin typeface="Arial" panose="020B0604020202020204" pitchFamily="34" charset="0"/>
                <a:ea typeface="Calibri" panose="020F0502020204030204" pitchFamily="34" charset="0"/>
                <a:cs typeface="Times New Roman" panose="02020603050405020304" pitchFamily="18" charset="0"/>
              </a:rPr>
              <a:t>Quick identification of customer segments most impacted is critical. </a:t>
            </a:r>
          </a:p>
          <a:p>
            <a:pPr>
              <a:lnSpc>
                <a:spcPct val="107000"/>
              </a:lnSpc>
            </a:pPr>
            <a:endParaRPr lang="en-US" sz="1650" dirty="0">
              <a:latin typeface="Calibri" panose="020F0502020204030204" pitchFamily="34" charset="0"/>
              <a:ea typeface="Calibri" panose="020F0502020204030204" pitchFamily="34" charset="0"/>
              <a:cs typeface="Times New Roman" panose="02020603050405020304" pitchFamily="18" charset="0"/>
            </a:endParaRPr>
          </a:p>
          <a:p>
            <a:pPr marL="257175" indent="-257175">
              <a:lnSpc>
                <a:spcPct val="107000"/>
              </a:lnSpc>
              <a:spcAft>
                <a:spcPts val="600"/>
              </a:spcAft>
              <a:buFont typeface="Symbol" panose="05050102010706020507" pitchFamily="18" charset="2"/>
              <a:buChar char=""/>
            </a:pPr>
            <a:r>
              <a:rPr lang="en-US" sz="1650" dirty="0">
                <a:latin typeface="Arial" panose="020B0604020202020204" pitchFamily="34" charset="0"/>
                <a:ea typeface="Calibri" panose="020F0502020204030204" pitchFamily="34" charset="0"/>
                <a:cs typeface="Times New Roman" panose="02020603050405020304" pitchFamily="18" charset="0"/>
              </a:rPr>
              <a:t>Proactively monitoring emerging risks to your portfolio is a best-practice portfolio management strategy under any condition.</a:t>
            </a:r>
            <a:endParaRPr lang="en-US" sz="165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Date Placeholder 1">
            <a:extLst>
              <a:ext uri="{FF2B5EF4-FFF2-40B4-BE49-F238E27FC236}">
                <a16:creationId xmlns:a16="http://schemas.microsoft.com/office/drawing/2014/main" id="{00F220DD-E008-4800-9C99-31A2CAF2C5AF}"/>
              </a:ext>
            </a:extLst>
          </p:cNvPr>
          <p:cNvSpPr txBox="1">
            <a:spLocks/>
          </p:cNvSpPr>
          <p:nvPr/>
        </p:nvSpPr>
        <p:spPr>
          <a:xfrm>
            <a:off x="1556944" y="6405118"/>
            <a:ext cx="720000" cy="216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DFEFE6-21CC-42C9-B214-551519CB91F8}" type="datetime1">
              <a:rPr lang="en-US" sz="800" smtClean="0"/>
              <a:pPr/>
              <a:t>8/11/2020</a:t>
            </a:fld>
            <a:endParaRPr lang="en-GB" sz="800" dirty="0"/>
          </a:p>
        </p:txBody>
      </p:sp>
      <p:sp>
        <p:nvSpPr>
          <p:cNvPr id="7" name="Footer Placeholder 3">
            <a:extLst>
              <a:ext uri="{FF2B5EF4-FFF2-40B4-BE49-F238E27FC236}">
                <a16:creationId xmlns:a16="http://schemas.microsoft.com/office/drawing/2014/main" id="{7A2E34F2-EE4F-4FF6-8993-B6A5E6DEFB31}"/>
              </a:ext>
            </a:extLst>
          </p:cNvPr>
          <p:cNvSpPr txBox="1">
            <a:spLocks/>
          </p:cNvSpPr>
          <p:nvPr/>
        </p:nvSpPr>
        <p:spPr>
          <a:xfrm>
            <a:off x="2303564" y="6405118"/>
            <a:ext cx="6114625" cy="216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dirty="0"/>
              <a:t>Experian Private and Confidential: Coronavirus Portfolio Solutions </a:t>
            </a:r>
            <a:endParaRPr lang="en-GB" sz="800" dirty="0"/>
          </a:p>
        </p:txBody>
      </p:sp>
    </p:spTree>
    <p:extLst>
      <p:ext uri="{BB962C8B-B14F-4D97-AF65-F5344CB8AC3E}">
        <p14:creationId xmlns:p14="http://schemas.microsoft.com/office/powerpoint/2010/main" val="1100166650"/>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D05F1281-ED6D-4F50-BFD5-468A800D2C6F}"/>
              </a:ext>
            </a:extLst>
          </p:cNvPr>
          <p:cNvSpPr txBox="1"/>
          <p:nvPr/>
        </p:nvSpPr>
        <p:spPr>
          <a:xfrm>
            <a:off x="6225035" y="4968024"/>
            <a:ext cx="6574967" cy="1323439"/>
          </a:xfrm>
          <a:prstGeom prst="rect">
            <a:avLst/>
          </a:prstGeom>
          <a:noFill/>
        </p:spPr>
        <p:txBody>
          <a:bodyPr wrap="square" rtlCol="0">
            <a:spAutoFit/>
          </a:bodyPr>
          <a:lstStyle/>
          <a:p>
            <a:r>
              <a:rPr lang="en-US" sz="1600" b="1" u="sng" dirty="0"/>
              <a:t>Unemployment</a:t>
            </a:r>
            <a:endParaRPr lang="en-US" sz="1600" dirty="0"/>
          </a:p>
          <a:p>
            <a:pPr marL="285750" indent="-285750">
              <a:buFont typeface="Wingdings" panose="05000000000000000000" pitchFamily="2" charset="2"/>
              <a:buChar char="§"/>
            </a:pPr>
            <a:r>
              <a:rPr lang="en-US" sz="1600" dirty="0"/>
              <a:t>As of March 2020 unemployment jumped to 4.4%* </a:t>
            </a:r>
          </a:p>
          <a:p>
            <a:r>
              <a:rPr lang="en-US" sz="800" dirty="0"/>
              <a:t>*Source: </a:t>
            </a:r>
            <a:r>
              <a:rPr lang="en-US" sz="800" dirty="0">
                <a:hlinkClick r:id="rId3"/>
              </a:rPr>
              <a:t>https://data.bls.gov/timeseries/LNS14000000</a:t>
            </a:r>
            <a:endParaRPr lang="en-US" sz="800" dirty="0"/>
          </a:p>
          <a:p>
            <a:pPr marL="285750" indent="-285750">
              <a:buFont typeface="Wingdings" panose="05000000000000000000" pitchFamily="2" charset="2"/>
              <a:buChar char="§"/>
            </a:pPr>
            <a:r>
              <a:rPr lang="en-US" sz="1600" dirty="0"/>
              <a:t>Expected to be 15% by end of quarter*</a:t>
            </a:r>
          </a:p>
          <a:p>
            <a:r>
              <a:rPr lang="en-US" sz="800" dirty="0"/>
              <a:t>*Source: </a:t>
            </a:r>
            <a:r>
              <a:rPr lang="en-US" sz="800" dirty="0">
                <a:hlinkClick r:id="rId4"/>
              </a:rPr>
              <a:t>https://tradingeconomics.com/united-states/unemployment-rate</a:t>
            </a:r>
            <a:endParaRPr lang="en-US" sz="800" dirty="0"/>
          </a:p>
          <a:p>
            <a:endParaRPr lang="en-US" sz="1600" b="1" u="sng" dirty="0"/>
          </a:p>
        </p:txBody>
      </p:sp>
      <p:sp>
        <p:nvSpPr>
          <p:cNvPr id="10" name="Title 9"/>
          <p:cNvSpPr>
            <a:spLocks noGrp="1"/>
          </p:cNvSpPr>
          <p:nvPr>
            <p:ph type="title"/>
          </p:nvPr>
        </p:nvSpPr>
        <p:spPr>
          <a:xfrm>
            <a:off x="467999" y="528034"/>
            <a:ext cx="11257200" cy="1007678"/>
          </a:xfrm>
        </p:spPr>
        <p:txBody>
          <a:bodyPr/>
          <a:lstStyle/>
          <a:p>
            <a:r>
              <a:rPr lang="en-US" dirty="0"/>
              <a:t>Coronavirus </a:t>
            </a:r>
            <a:br>
              <a:rPr lang="en-US" sz="2800" dirty="0"/>
            </a:br>
            <a:r>
              <a:rPr lang="en-US" sz="2000" b="0" dirty="0"/>
              <a:t>Client </a:t>
            </a:r>
            <a:r>
              <a:rPr lang="en-US" sz="2000" dirty="0"/>
              <a:t>f</a:t>
            </a:r>
            <a:r>
              <a:rPr lang="en-US" sz="2000" b="0" dirty="0"/>
              <a:t>eedback</a:t>
            </a:r>
            <a:r>
              <a:rPr lang="en-US" sz="2000" dirty="0"/>
              <a:t> and </a:t>
            </a:r>
            <a:r>
              <a:rPr lang="en-US" sz="2000" b="0" dirty="0"/>
              <a:t>general updates</a:t>
            </a:r>
            <a:endParaRPr lang="en-US" sz="2800" b="0" dirty="0"/>
          </a:p>
        </p:txBody>
      </p:sp>
      <p:sp>
        <p:nvSpPr>
          <p:cNvPr id="16" name="TextBox 15">
            <a:extLst>
              <a:ext uri="{FF2B5EF4-FFF2-40B4-BE49-F238E27FC236}">
                <a16:creationId xmlns:a16="http://schemas.microsoft.com/office/drawing/2014/main" id="{7B193835-6B5C-4271-AA55-8D092F564233}"/>
              </a:ext>
            </a:extLst>
          </p:cNvPr>
          <p:cNvSpPr txBox="1"/>
          <p:nvPr/>
        </p:nvSpPr>
        <p:spPr>
          <a:xfrm>
            <a:off x="1381201" y="1535712"/>
            <a:ext cx="3930632" cy="4770537"/>
          </a:xfrm>
          <a:prstGeom prst="rect">
            <a:avLst/>
          </a:prstGeom>
          <a:noFill/>
        </p:spPr>
        <p:txBody>
          <a:bodyPr wrap="square" rtlCol="0">
            <a:spAutoFit/>
          </a:bodyPr>
          <a:lstStyle/>
          <a:p>
            <a:pPr marL="380990" indent="-380990">
              <a:buFont typeface="Arial" panose="020B0604020202020204" pitchFamily="34" charset="0"/>
              <a:buChar char="•"/>
            </a:pPr>
            <a:endParaRPr lang="en-US" sz="1600" dirty="0"/>
          </a:p>
          <a:p>
            <a:r>
              <a:rPr lang="en-US" sz="1600" b="1" u="sng" dirty="0"/>
              <a:t>FI Client</a:t>
            </a:r>
          </a:p>
          <a:p>
            <a:pPr marL="285750" indent="-285750">
              <a:buFont typeface="Wingdings" panose="05000000000000000000" pitchFamily="2" charset="2"/>
              <a:buChar char="§"/>
            </a:pPr>
            <a:r>
              <a:rPr lang="en-US" sz="1600" dirty="0"/>
              <a:t>Consumer confidence/spend</a:t>
            </a:r>
          </a:p>
          <a:p>
            <a:pPr marL="285750" indent="-285750">
              <a:buFont typeface="Wingdings" panose="05000000000000000000" pitchFamily="2" charset="2"/>
              <a:buChar char="§"/>
            </a:pPr>
            <a:r>
              <a:rPr lang="en-US" sz="1600" dirty="0"/>
              <a:t>Unemployment</a:t>
            </a:r>
          </a:p>
          <a:p>
            <a:pPr marL="285750" indent="-285750">
              <a:buFont typeface="Wingdings" panose="05000000000000000000" pitchFamily="2" charset="2"/>
              <a:buChar char="§"/>
            </a:pPr>
            <a:r>
              <a:rPr lang="en-US" sz="1600" dirty="0"/>
              <a:t>Looking for early indicator warnings</a:t>
            </a:r>
          </a:p>
          <a:p>
            <a:pPr marL="285750" indent="-285750">
              <a:buFont typeface="Wingdings" panose="05000000000000000000" pitchFamily="2" charset="2"/>
              <a:buChar char="§"/>
            </a:pPr>
            <a:endParaRPr lang="en-US" sz="1600" dirty="0"/>
          </a:p>
          <a:p>
            <a:r>
              <a:rPr lang="en-US" sz="1600" b="1" u="sng" dirty="0"/>
              <a:t>Trade Client</a:t>
            </a:r>
            <a:endParaRPr lang="en-US" sz="1600" dirty="0"/>
          </a:p>
          <a:p>
            <a:pPr marL="285750" indent="-285750">
              <a:buFont typeface="Wingdings" panose="05000000000000000000" pitchFamily="2" charset="2"/>
              <a:buChar char="§"/>
            </a:pPr>
            <a:r>
              <a:rPr lang="en-US" sz="1600" dirty="0"/>
              <a:t>Workforce availability</a:t>
            </a:r>
          </a:p>
          <a:p>
            <a:pPr marL="285750" indent="-285750">
              <a:buFont typeface="Wingdings" panose="05000000000000000000" pitchFamily="2" charset="2"/>
              <a:buChar char="§"/>
            </a:pPr>
            <a:r>
              <a:rPr lang="en-US" sz="1600" dirty="0"/>
              <a:t>Cashflow</a:t>
            </a:r>
          </a:p>
          <a:p>
            <a:pPr marL="285750" indent="-285750">
              <a:buFont typeface="Wingdings" panose="05000000000000000000" pitchFamily="2" charset="2"/>
              <a:buChar char="§"/>
            </a:pPr>
            <a:r>
              <a:rPr lang="en-US" sz="1600" dirty="0"/>
              <a:t>Global volatility/supply shortage</a:t>
            </a:r>
          </a:p>
          <a:p>
            <a:pPr marL="285750" indent="-285750">
              <a:buFont typeface="Wingdings" panose="05000000000000000000" pitchFamily="2" charset="2"/>
              <a:buChar char="§"/>
            </a:pPr>
            <a:r>
              <a:rPr lang="en-US" sz="1600" dirty="0"/>
              <a:t>Investor confidence</a:t>
            </a:r>
          </a:p>
          <a:p>
            <a:endParaRPr lang="en-US" sz="1600" b="1" u="sng" dirty="0"/>
          </a:p>
          <a:p>
            <a:endParaRPr lang="en-US" sz="1600" b="1" u="sng" dirty="0"/>
          </a:p>
          <a:p>
            <a:r>
              <a:rPr lang="en-US" sz="1600" b="1" u="sng" dirty="0"/>
              <a:t>Insurance</a:t>
            </a:r>
          </a:p>
          <a:p>
            <a:pPr marL="380990" indent="-380990">
              <a:buFont typeface="Wingdings" panose="05000000000000000000" pitchFamily="2" charset="2"/>
              <a:buChar char="§"/>
            </a:pPr>
            <a:r>
              <a:rPr lang="en-US" sz="1600" dirty="0"/>
              <a:t>Business continuity coverage</a:t>
            </a:r>
          </a:p>
          <a:p>
            <a:pPr marL="380990" indent="-380990">
              <a:buFont typeface="Wingdings" panose="05000000000000000000" pitchFamily="2" charset="2"/>
              <a:buChar char="§"/>
            </a:pPr>
            <a:r>
              <a:rPr lang="en-US" sz="1600" dirty="0"/>
              <a:t>Insurance Claims</a:t>
            </a:r>
          </a:p>
          <a:p>
            <a:pPr marL="380990" indent="-380990">
              <a:buFont typeface="Wingdings" panose="05000000000000000000" pitchFamily="2" charset="2"/>
              <a:buChar char="§"/>
            </a:pPr>
            <a:r>
              <a:rPr lang="en-US" sz="1600" dirty="0"/>
              <a:t>Renewal reduction</a:t>
            </a:r>
          </a:p>
          <a:p>
            <a:pPr marL="380990" indent="-380990">
              <a:buFont typeface="Wingdings" panose="05000000000000000000" pitchFamily="2" charset="2"/>
              <a:buChar char="§"/>
            </a:pPr>
            <a:r>
              <a:rPr lang="en-US" sz="1600" dirty="0"/>
              <a:t>Lower renewal rates</a:t>
            </a:r>
          </a:p>
          <a:p>
            <a:pPr marL="380990" indent="-380990">
              <a:buFont typeface="Arial" panose="020B0604020202020204" pitchFamily="34" charset="0"/>
              <a:buChar char="•"/>
            </a:pPr>
            <a:endParaRPr lang="en-US" sz="1600" dirty="0"/>
          </a:p>
        </p:txBody>
      </p:sp>
      <p:pic>
        <p:nvPicPr>
          <p:cNvPr id="7" name="Graphic 6" descr="Shopping bag">
            <a:extLst>
              <a:ext uri="{FF2B5EF4-FFF2-40B4-BE49-F238E27FC236}">
                <a16:creationId xmlns:a16="http://schemas.microsoft.com/office/drawing/2014/main" id="{6B8A47C3-358E-4654-A4E9-A055FF834C49}"/>
              </a:ext>
            </a:extLst>
          </p:cNvPr>
          <p:cNvPicPr>
            <a:picLocks noChangeAspect="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66801" y="3161237"/>
            <a:ext cx="914400" cy="914400"/>
          </a:xfrm>
          <a:prstGeom prst="rect">
            <a:avLst/>
          </a:prstGeom>
        </p:spPr>
      </p:pic>
      <p:pic>
        <p:nvPicPr>
          <p:cNvPr id="11" name="Graphic 10" descr="Group of men">
            <a:extLst>
              <a:ext uri="{FF2B5EF4-FFF2-40B4-BE49-F238E27FC236}">
                <a16:creationId xmlns:a16="http://schemas.microsoft.com/office/drawing/2014/main" id="{07E18181-BA01-4785-9307-5C824C534DC1}"/>
              </a:ext>
            </a:extLst>
          </p:cNvPr>
          <p:cNvPicPr>
            <a:picLocks noChangeAspect="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66801" y="1815891"/>
            <a:ext cx="914400" cy="914400"/>
          </a:xfrm>
          <a:prstGeom prst="rect">
            <a:avLst/>
          </a:prstGeom>
        </p:spPr>
      </p:pic>
      <p:pic>
        <p:nvPicPr>
          <p:cNvPr id="18" name="Graphic 17" descr="Building">
            <a:extLst>
              <a:ext uri="{FF2B5EF4-FFF2-40B4-BE49-F238E27FC236}">
                <a16:creationId xmlns:a16="http://schemas.microsoft.com/office/drawing/2014/main" id="{2FCB9241-D003-4FFC-B55A-C78A3A9254DB}"/>
              </a:ext>
            </a:extLst>
          </p:cNvPr>
          <p:cNvPicPr>
            <a:picLocks noChangeAspect="1"/>
          </p:cNvPicPr>
          <p:nvPr/>
        </p:nvPicPr>
        <p:blipFill>
          <a:blip r:embed="rId9">
            <a:duotone>
              <a:schemeClr val="accent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66801" y="4733743"/>
            <a:ext cx="914400" cy="914400"/>
          </a:xfrm>
          <a:prstGeom prst="rect">
            <a:avLst/>
          </a:prstGeom>
        </p:spPr>
      </p:pic>
      <p:sp>
        <p:nvSpPr>
          <p:cNvPr id="12" name="Date Placeholder 1">
            <a:extLst>
              <a:ext uri="{FF2B5EF4-FFF2-40B4-BE49-F238E27FC236}">
                <a16:creationId xmlns:a16="http://schemas.microsoft.com/office/drawing/2014/main" id="{DC4640DF-1D71-438E-8646-865C4044E6FA}"/>
              </a:ext>
            </a:extLst>
          </p:cNvPr>
          <p:cNvSpPr txBox="1">
            <a:spLocks/>
          </p:cNvSpPr>
          <p:nvPr/>
        </p:nvSpPr>
        <p:spPr>
          <a:xfrm>
            <a:off x="1556944" y="6405118"/>
            <a:ext cx="720000" cy="216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DFEFE6-21CC-42C9-B214-551519CB91F8}" type="datetime1">
              <a:rPr lang="en-US" sz="800" smtClean="0"/>
              <a:pPr/>
              <a:t>8/11/2020</a:t>
            </a:fld>
            <a:endParaRPr lang="en-GB" sz="800" dirty="0"/>
          </a:p>
        </p:txBody>
      </p:sp>
      <p:sp>
        <p:nvSpPr>
          <p:cNvPr id="13" name="Footer Placeholder 3">
            <a:extLst>
              <a:ext uri="{FF2B5EF4-FFF2-40B4-BE49-F238E27FC236}">
                <a16:creationId xmlns:a16="http://schemas.microsoft.com/office/drawing/2014/main" id="{DADA09AF-6B0D-4483-A8F6-9C66A9A7F76F}"/>
              </a:ext>
            </a:extLst>
          </p:cNvPr>
          <p:cNvSpPr txBox="1">
            <a:spLocks/>
          </p:cNvSpPr>
          <p:nvPr/>
        </p:nvSpPr>
        <p:spPr>
          <a:xfrm>
            <a:off x="2303564" y="6405118"/>
            <a:ext cx="6114625" cy="216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dirty="0"/>
              <a:t>Experian Private and Confidential: Coronavirus Portfolio Solutions </a:t>
            </a:r>
            <a:endParaRPr lang="en-GB" sz="800" dirty="0"/>
          </a:p>
        </p:txBody>
      </p:sp>
      <p:pic>
        <p:nvPicPr>
          <p:cNvPr id="15" name="Picture 3" descr="C:\Users\a07664a\Desktop\Rebranding\5 Completed\002 Presentations\AdobeStock_58368809-retouched.jpg">
            <a:extLst>
              <a:ext uri="{FF2B5EF4-FFF2-40B4-BE49-F238E27FC236}">
                <a16:creationId xmlns:a16="http://schemas.microsoft.com/office/drawing/2014/main" id="{F848707B-8FBE-4C0B-AEA9-C93A254EEC98}"/>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23191" r="10426"/>
          <a:stretch/>
        </p:blipFill>
        <p:spPr bwMode="auto">
          <a:xfrm>
            <a:off x="7121480" y="1450062"/>
            <a:ext cx="3373547" cy="3373547"/>
          </a:xfrm>
          <a:prstGeom prst="roundRect">
            <a:avLst>
              <a:gd name="adj" fmla="val 25375"/>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9440980"/>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BBE19281-D3F6-4716-A30F-4D5D3403527F}"/>
              </a:ext>
            </a:extLst>
          </p:cNvPr>
          <p:cNvSpPr/>
          <p:nvPr/>
        </p:nvSpPr>
        <p:spPr>
          <a:xfrm>
            <a:off x="585627" y="3113067"/>
            <a:ext cx="7936992" cy="3034639"/>
          </a:xfrm>
          <a:prstGeom prst="roundRect">
            <a:avLst>
              <a:gd name="adj" fmla="val 10529"/>
            </a:avLst>
          </a:prstGeom>
          <a:solidFill>
            <a:schemeClr val="bg1">
              <a:lumMod val="9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Rounded Corners 8">
            <a:extLst>
              <a:ext uri="{FF2B5EF4-FFF2-40B4-BE49-F238E27FC236}">
                <a16:creationId xmlns:a16="http://schemas.microsoft.com/office/drawing/2014/main" id="{C6633117-5831-46F6-80E1-BD9E14E19C23}"/>
              </a:ext>
            </a:extLst>
          </p:cNvPr>
          <p:cNvSpPr/>
          <p:nvPr/>
        </p:nvSpPr>
        <p:spPr>
          <a:xfrm>
            <a:off x="585627" y="1298222"/>
            <a:ext cx="7937887" cy="1660735"/>
          </a:xfrm>
          <a:prstGeom prst="roundRect">
            <a:avLst/>
          </a:prstGeom>
          <a:solidFill>
            <a:schemeClr val="bg1">
              <a:lumMod val="9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5"/>
          <p:cNvSpPr>
            <a:spLocks noGrp="1"/>
          </p:cNvSpPr>
          <p:nvPr>
            <p:ph type="title"/>
          </p:nvPr>
        </p:nvSpPr>
        <p:spPr/>
        <p:txBody>
          <a:bodyPr/>
          <a:lstStyle/>
          <a:p>
            <a:r>
              <a:rPr lang="en-US" sz="3200" dirty="0"/>
              <a:t>Receivable management issues will grow… </a:t>
            </a:r>
            <a:r>
              <a:rPr lang="en-US" sz="3200" i="1" dirty="0"/>
              <a:t>exponentially</a:t>
            </a:r>
            <a:endParaRPr lang="en-US" sz="3200" dirty="0"/>
          </a:p>
        </p:txBody>
      </p:sp>
      <p:sp>
        <p:nvSpPr>
          <p:cNvPr id="12" name="Content Placeholder 11"/>
          <p:cNvSpPr>
            <a:spLocks noGrp="1"/>
          </p:cNvSpPr>
          <p:nvPr>
            <p:ph idx="4294967295"/>
          </p:nvPr>
        </p:nvSpPr>
        <p:spPr>
          <a:xfrm>
            <a:off x="867258" y="1527175"/>
            <a:ext cx="7482348" cy="1245522"/>
          </a:xfrm>
        </p:spPr>
        <p:txBody>
          <a:bodyPr/>
          <a:lstStyle/>
          <a:p>
            <a:pPr>
              <a:lnSpc>
                <a:spcPct val="100000"/>
              </a:lnSpc>
              <a:spcBef>
                <a:spcPts val="600"/>
              </a:spcBef>
              <a:spcAft>
                <a:spcPts val="600"/>
              </a:spcAft>
            </a:pPr>
            <a:r>
              <a:rPr lang="en-US" sz="2000" b="1" dirty="0">
                <a:solidFill>
                  <a:schemeClr val="accent1"/>
                </a:solidFill>
              </a:rPr>
              <a:t>The challenge…</a:t>
            </a:r>
          </a:p>
          <a:p>
            <a:pPr lvl="1">
              <a:lnSpc>
                <a:spcPct val="100000"/>
              </a:lnSpc>
              <a:spcBef>
                <a:spcPts val="600"/>
              </a:spcBef>
              <a:spcAft>
                <a:spcPts val="600"/>
              </a:spcAft>
            </a:pPr>
            <a:r>
              <a:rPr lang="en-US" sz="1600" b="0" dirty="0"/>
              <a:t> Significant increase in accounts going delinquent, by multiples, in weeks</a:t>
            </a:r>
          </a:p>
          <a:p>
            <a:pPr lvl="1">
              <a:lnSpc>
                <a:spcPct val="100000"/>
              </a:lnSpc>
              <a:spcBef>
                <a:spcPts val="600"/>
              </a:spcBef>
              <a:spcAft>
                <a:spcPts val="600"/>
              </a:spcAft>
            </a:pPr>
            <a:r>
              <a:rPr lang="en-US" sz="1600" b="0" dirty="0"/>
              <a:t> Resource constraints that do not approach the new level of past due accounts</a:t>
            </a:r>
          </a:p>
        </p:txBody>
      </p:sp>
      <p:sp>
        <p:nvSpPr>
          <p:cNvPr id="4" name="TextBox 3">
            <a:extLst>
              <a:ext uri="{FF2B5EF4-FFF2-40B4-BE49-F238E27FC236}">
                <a16:creationId xmlns:a16="http://schemas.microsoft.com/office/drawing/2014/main" id="{7D566494-6E20-4455-817F-62439A8417C0}"/>
              </a:ext>
            </a:extLst>
          </p:cNvPr>
          <p:cNvSpPr txBox="1"/>
          <p:nvPr/>
        </p:nvSpPr>
        <p:spPr>
          <a:xfrm>
            <a:off x="9235898" y="4094901"/>
            <a:ext cx="2493986" cy="738664"/>
          </a:xfrm>
          <a:prstGeom prst="rect">
            <a:avLst/>
          </a:prstGeom>
          <a:noFill/>
        </p:spPr>
        <p:txBody>
          <a:bodyPr wrap="square" lIns="0" tIns="0" rIns="0" bIns="0" numCol="1" spcCol="151200" rtlCol="0">
            <a:spAutoFit/>
          </a:bodyPr>
          <a:lstStyle/>
          <a:p>
            <a:pPr algn="ctr"/>
            <a:r>
              <a:rPr lang="en-US" sz="2400" b="1" dirty="0">
                <a:solidFill>
                  <a:schemeClr val="accent4"/>
                </a:solidFill>
              </a:rPr>
              <a:t>Cash generation is high priority</a:t>
            </a:r>
          </a:p>
        </p:txBody>
      </p:sp>
      <p:sp>
        <p:nvSpPr>
          <p:cNvPr id="8" name="Content Placeholder 11">
            <a:extLst>
              <a:ext uri="{FF2B5EF4-FFF2-40B4-BE49-F238E27FC236}">
                <a16:creationId xmlns:a16="http://schemas.microsoft.com/office/drawing/2014/main" id="{B9311D13-4F76-A04E-9A56-0475EE841029}"/>
              </a:ext>
            </a:extLst>
          </p:cNvPr>
          <p:cNvSpPr txBox="1">
            <a:spLocks/>
          </p:cNvSpPr>
          <p:nvPr/>
        </p:nvSpPr>
        <p:spPr>
          <a:xfrm>
            <a:off x="867259" y="3313470"/>
            <a:ext cx="7533791" cy="2635045"/>
          </a:xfrm>
          <a:prstGeom prst="rect">
            <a:avLst/>
          </a:prstGeom>
        </p:spPr>
        <p:txBody>
          <a:bodyPr vert="horz" lIns="0" tIns="0" rIns="0" bIns="0" rtlCol="0" anchor="t" anchorCtr="0">
            <a:noAutofit/>
          </a:bodyPr>
          <a:lstStyle>
            <a:lvl1pPr marL="0" indent="0" algn="l" defTabSz="914400" rtl="0" eaLnBrk="1" latinLnBrk="0" hangingPunct="1">
              <a:lnSpc>
                <a:spcPct val="95000"/>
              </a:lnSpc>
              <a:spcBef>
                <a:spcPts val="1000"/>
              </a:spcBef>
              <a:buFont typeface="Arial" panose="020B0604020202020204" pitchFamily="34" charset="0"/>
              <a:buNone/>
              <a:defRPr sz="1700" kern="1200">
                <a:solidFill>
                  <a:schemeClr val="tx1"/>
                </a:solidFill>
                <a:latin typeface="+mn-lt"/>
                <a:ea typeface="+mn-ea"/>
                <a:cs typeface="+mn-cs"/>
              </a:defRPr>
            </a:lvl1pPr>
            <a:lvl2pPr marL="115888" indent="-115888" algn="l" defTabSz="914400" rtl="0" eaLnBrk="1" latinLnBrk="0" hangingPunct="1">
              <a:lnSpc>
                <a:spcPct val="90000"/>
              </a:lnSpc>
              <a:spcBef>
                <a:spcPts val="800"/>
              </a:spcBef>
              <a:buClr>
                <a:schemeClr val="tx1"/>
              </a:buClr>
              <a:buSzPct val="110000"/>
              <a:buFont typeface="Arial" panose="020B0604020202020204" pitchFamily="34" charset="0"/>
              <a:buChar char="•"/>
              <a:defRPr sz="1700" b="1" kern="1200">
                <a:solidFill>
                  <a:schemeClr val="tx1"/>
                </a:solidFill>
                <a:latin typeface="+mn-lt"/>
                <a:ea typeface="+mn-ea"/>
                <a:cs typeface="+mn-cs"/>
              </a:defRPr>
            </a:lvl2pPr>
            <a:lvl3pPr marL="319088" indent="-195263" algn="l" defTabSz="914400" rtl="0" eaLnBrk="1" latinLnBrk="0" hangingPunct="1">
              <a:lnSpc>
                <a:spcPct val="90000"/>
              </a:lnSpc>
              <a:spcBef>
                <a:spcPts val="800"/>
              </a:spcBef>
              <a:buClr>
                <a:schemeClr val="tx1"/>
              </a:buClr>
              <a:buFont typeface="Arial" panose="020B0604020202020204" pitchFamily="34" charset="0"/>
              <a:buChar char="–"/>
              <a:defRPr sz="1700" b="1" kern="1200">
                <a:solidFill>
                  <a:schemeClr val="tx1"/>
                </a:solidFill>
                <a:latin typeface="+mn-lt"/>
                <a:ea typeface="+mn-ea"/>
                <a:cs typeface="+mn-cs"/>
              </a:defRPr>
            </a:lvl3pPr>
            <a:lvl4pPr marL="457200" indent="-129600" algn="l" defTabSz="914400" rtl="0" eaLnBrk="1" latinLnBrk="0" hangingPunct="1">
              <a:lnSpc>
                <a:spcPct val="90000"/>
              </a:lnSpc>
              <a:spcBef>
                <a:spcPts val="800"/>
              </a:spcBef>
              <a:buClr>
                <a:schemeClr val="tx1"/>
              </a:buClr>
              <a:buSzPct val="110000"/>
              <a:buFont typeface="Arial" panose="020B0604020202020204" pitchFamily="34" charset="0"/>
              <a:buChar char="•"/>
              <a:defRPr sz="1700" b="1" kern="1200">
                <a:solidFill>
                  <a:schemeClr val="tx1"/>
                </a:solidFill>
                <a:latin typeface="+mn-lt"/>
                <a:ea typeface="+mn-ea"/>
                <a:cs typeface="+mn-cs"/>
              </a:defRPr>
            </a:lvl4pPr>
            <a:lvl5pPr marL="671513" indent="-194400" algn="l" defTabSz="914400" rtl="0" eaLnBrk="1" latinLnBrk="0" hangingPunct="1">
              <a:lnSpc>
                <a:spcPct val="90000"/>
              </a:lnSpc>
              <a:spcBef>
                <a:spcPts val="800"/>
              </a:spcBef>
              <a:buClr>
                <a:schemeClr val="tx1"/>
              </a:buClr>
              <a:buFont typeface="Arial" panose="020B0604020202020204" pitchFamily="34" charset="0"/>
              <a:buChar char="–"/>
              <a:defRPr sz="17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spcAft>
                <a:spcPts val="600"/>
              </a:spcAft>
            </a:pPr>
            <a:r>
              <a:rPr lang="en-US" sz="2000" b="1" dirty="0">
                <a:solidFill>
                  <a:schemeClr val="accent2"/>
                </a:solidFill>
              </a:rPr>
              <a:t>Key questions </a:t>
            </a:r>
          </a:p>
          <a:p>
            <a:pPr marL="342900" indent="-342900">
              <a:lnSpc>
                <a:spcPct val="100000"/>
              </a:lnSpc>
              <a:spcBef>
                <a:spcPts val="600"/>
              </a:spcBef>
              <a:spcAft>
                <a:spcPts val="600"/>
              </a:spcAft>
              <a:buFont typeface="+mj-lt"/>
              <a:buAutoNum type="arabicPeriod"/>
            </a:pPr>
            <a:r>
              <a:rPr lang="en-US" sz="1600" dirty="0"/>
              <a:t>What projected increase in delinquent accounts are you facing? 2x? 3x? More?</a:t>
            </a:r>
          </a:p>
          <a:p>
            <a:pPr marL="342900" indent="-342900">
              <a:lnSpc>
                <a:spcPct val="100000"/>
              </a:lnSpc>
              <a:spcBef>
                <a:spcPts val="600"/>
              </a:spcBef>
              <a:spcAft>
                <a:spcPts val="600"/>
              </a:spcAft>
              <a:buFont typeface="+mj-lt"/>
              <a:buAutoNum type="arabicPeriod"/>
            </a:pPr>
            <a:r>
              <a:rPr lang="en-US" sz="1600" dirty="0"/>
              <a:t>What is the cash flow the business is going to require, as cash is now most important?</a:t>
            </a:r>
          </a:p>
          <a:p>
            <a:pPr marL="342900" indent="-342900">
              <a:lnSpc>
                <a:spcPct val="100000"/>
              </a:lnSpc>
              <a:spcBef>
                <a:spcPts val="600"/>
              </a:spcBef>
              <a:spcAft>
                <a:spcPts val="600"/>
              </a:spcAft>
              <a:buFont typeface="+mj-lt"/>
              <a:buAutoNum type="arabicPeriod"/>
            </a:pPr>
            <a:r>
              <a:rPr lang="en-US" sz="1600" dirty="0"/>
              <a:t>Do you have the resources, people, and tools, to meet significant spikes in delinquent accounts?</a:t>
            </a:r>
          </a:p>
          <a:p>
            <a:pPr marL="342900" indent="-342900">
              <a:lnSpc>
                <a:spcPct val="100000"/>
              </a:lnSpc>
              <a:spcBef>
                <a:spcPts val="600"/>
              </a:spcBef>
              <a:spcAft>
                <a:spcPts val="600"/>
              </a:spcAft>
              <a:buFont typeface="+mj-lt"/>
              <a:buAutoNum type="arabicPeriod"/>
            </a:pPr>
            <a:r>
              <a:rPr lang="en-US" sz="1600" dirty="0"/>
              <a:t>Given the answers to the above what changes in policies and resources are needed? (and fast)</a:t>
            </a:r>
          </a:p>
        </p:txBody>
      </p:sp>
      <p:sp>
        <p:nvSpPr>
          <p:cNvPr id="11" name="Arrow: Right 10">
            <a:extLst>
              <a:ext uri="{FF2B5EF4-FFF2-40B4-BE49-F238E27FC236}">
                <a16:creationId xmlns:a16="http://schemas.microsoft.com/office/drawing/2014/main" id="{DC8C2190-4473-4D87-B88A-E8DBB36004EF}"/>
              </a:ext>
            </a:extLst>
          </p:cNvPr>
          <p:cNvSpPr/>
          <p:nvPr/>
        </p:nvSpPr>
        <p:spPr>
          <a:xfrm rot="2673529">
            <a:off x="9520351" y="2329294"/>
            <a:ext cx="315642" cy="224136"/>
          </a:xfrm>
          <a:prstGeom prst="rightArrow">
            <a:avLst/>
          </a:prstGeom>
          <a:solidFill>
            <a:schemeClr val="accent4"/>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97740DEB-7F19-564F-84A0-19C26FB0C7D8}"/>
              </a:ext>
            </a:extLst>
          </p:cNvPr>
          <p:cNvSpPr txBox="1">
            <a:spLocks noChangeAspect="1"/>
          </p:cNvSpPr>
          <p:nvPr/>
        </p:nvSpPr>
        <p:spPr>
          <a:xfrm>
            <a:off x="9797091" y="2507226"/>
            <a:ext cx="1371600" cy="1371600"/>
          </a:xfrm>
          <a:prstGeom prst="ellipse">
            <a:avLst/>
          </a:prstGeom>
          <a:solidFill>
            <a:schemeClr val="accent4"/>
          </a:solidFill>
        </p:spPr>
        <p:txBody>
          <a:bodyPr wrap="square" lIns="0" tIns="0" rIns="0" bIns="0" numCol="1" spcCol="151200" rtlCol="0" anchor="ctr">
            <a:noAutofit/>
          </a:bodyPr>
          <a:lstStyle/>
          <a:p>
            <a:pPr algn="ctr"/>
            <a:r>
              <a:rPr lang="en-US" sz="6600" b="1" dirty="0">
                <a:solidFill>
                  <a:schemeClr val="bg1"/>
                </a:solidFill>
              </a:rPr>
              <a:t>$</a:t>
            </a:r>
          </a:p>
        </p:txBody>
      </p:sp>
      <p:sp>
        <p:nvSpPr>
          <p:cNvPr id="10" name="Arrow: Right 10">
            <a:extLst>
              <a:ext uri="{FF2B5EF4-FFF2-40B4-BE49-F238E27FC236}">
                <a16:creationId xmlns:a16="http://schemas.microsoft.com/office/drawing/2014/main" id="{318D23B0-FDEB-E641-B6AA-8F92B90C1910}"/>
              </a:ext>
            </a:extLst>
          </p:cNvPr>
          <p:cNvSpPr/>
          <p:nvPr/>
        </p:nvSpPr>
        <p:spPr>
          <a:xfrm rot="5400000">
            <a:off x="10325070" y="2040053"/>
            <a:ext cx="315642" cy="224136"/>
          </a:xfrm>
          <a:prstGeom prst="rightArrow">
            <a:avLst/>
          </a:prstGeom>
          <a:solidFill>
            <a:schemeClr val="accent4"/>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Arrow: Right 10">
            <a:extLst>
              <a:ext uri="{FF2B5EF4-FFF2-40B4-BE49-F238E27FC236}">
                <a16:creationId xmlns:a16="http://schemas.microsoft.com/office/drawing/2014/main" id="{68178B48-33F4-994A-8A3E-FFAF4FF44A6A}"/>
              </a:ext>
            </a:extLst>
          </p:cNvPr>
          <p:cNvSpPr/>
          <p:nvPr/>
        </p:nvSpPr>
        <p:spPr>
          <a:xfrm rot="8100000">
            <a:off x="11129789" y="2329549"/>
            <a:ext cx="315642" cy="224136"/>
          </a:xfrm>
          <a:prstGeom prst="rightArrow">
            <a:avLst/>
          </a:prstGeom>
          <a:solidFill>
            <a:schemeClr val="accent4"/>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32937554"/>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Rounded Corners 22"/>
          <p:cNvSpPr/>
          <p:nvPr/>
        </p:nvSpPr>
        <p:spPr>
          <a:xfrm>
            <a:off x="548518" y="2941017"/>
            <a:ext cx="2199541" cy="1536516"/>
          </a:xfrm>
          <a:prstGeom prst="roundRect">
            <a:avLst>
              <a:gd name="adj" fmla="val 12622"/>
            </a:avLst>
          </a:prstGeom>
          <a:solidFill>
            <a:schemeClr val="accent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Rounded Corners 23"/>
          <p:cNvSpPr/>
          <p:nvPr/>
        </p:nvSpPr>
        <p:spPr>
          <a:xfrm>
            <a:off x="552537" y="4775418"/>
            <a:ext cx="2199541" cy="1536516"/>
          </a:xfrm>
          <a:prstGeom prst="roundRect">
            <a:avLst>
              <a:gd name="adj" fmla="val 12622"/>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2" name="Rectangle: Rounded Corners 11"/>
          <p:cNvSpPr/>
          <p:nvPr/>
        </p:nvSpPr>
        <p:spPr>
          <a:xfrm>
            <a:off x="552537" y="1173424"/>
            <a:ext cx="2195522" cy="1469708"/>
          </a:xfrm>
          <a:prstGeom prst="roundRect">
            <a:avLst>
              <a:gd name="adj" fmla="val 12622"/>
            </a:avLst>
          </a:prstGeom>
          <a:solidFill>
            <a:schemeClr val="accent4"/>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3175451" y="1200058"/>
            <a:ext cx="6776417" cy="1415772"/>
          </a:xfrm>
          <a:prstGeom prst="rect">
            <a:avLst/>
          </a:prstGeom>
        </p:spPr>
        <p:txBody>
          <a:bodyPr wrap="square">
            <a:spAutoFit/>
          </a:bodyPr>
          <a:lstStyle/>
          <a:p>
            <a:pPr marL="182880" indent="-182880">
              <a:spcBef>
                <a:spcPts val="600"/>
              </a:spcBef>
              <a:spcAft>
                <a:spcPts val="600"/>
              </a:spcAft>
              <a:buFont typeface="Arial" panose="020B0604020202020204" pitchFamily="34" charset="0"/>
              <a:buChar char="•"/>
            </a:pPr>
            <a:r>
              <a:rPr lang="en-US" sz="1400" dirty="0">
                <a:solidFill>
                  <a:schemeClr val="accent4"/>
                </a:solidFill>
              </a:rPr>
              <a:t>Identify the priority challenges facing your business</a:t>
            </a:r>
          </a:p>
          <a:p>
            <a:pPr marL="182880" indent="-182880">
              <a:spcBef>
                <a:spcPts val="600"/>
              </a:spcBef>
              <a:spcAft>
                <a:spcPts val="600"/>
              </a:spcAft>
              <a:buFont typeface="Arial" panose="020B0604020202020204" pitchFamily="34" charset="0"/>
              <a:buChar char="•"/>
            </a:pPr>
            <a:r>
              <a:rPr lang="en-US" sz="1400" dirty="0">
                <a:solidFill>
                  <a:schemeClr val="accent4"/>
                </a:solidFill>
              </a:rPr>
              <a:t>Assess the resources available for receivable management</a:t>
            </a:r>
          </a:p>
          <a:p>
            <a:pPr marL="182880" indent="-182880">
              <a:spcBef>
                <a:spcPts val="600"/>
              </a:spcBef>
              <a:spcAft>
                <a:spcPts val="600"/>
              </a:spcAft>
              <a:buFont typeface="Arial" panose="020B0604020202020204" pitchFamily="34" charset="0"/>
              <a:buChar char="•"/>
            </a:pPr>
            <a:r>
              <a:rPr lang="en-US" sz="1400" dirty="0">
                <a:solidFill>
                  <a:schemeClr val="accent4"/>
                </a:solidFill>
              </a:rPr>
              <a:t>Project the needed recoveries in these unprecedented times</a:t>
            </a:r>
          </a:p>
          <a:p>
            <a:pPr marL="182880" indent="-182880">
              <a:spcBef>
                <a:spcPts val="600"/>
              </a:spcBef>
              <a:spcAft>
                <a:spcPts val="600"/>
              </a:spcAft>
              <a:buFont typeface="Arial" panose="020B0604020202020204" pitchFamily="34" charset="0"/>
              <a:buChar char="•"/>
            </a:pPr>
            <a:r>
              <a:rPr lang="en-US" sz="1400" dirty="0">
                <a:solidFill>
                  <a:schemeClr val="accent4"/>
                </a:solidFill>
              </a:rPr>
              <a:t>Plan for alternate solutions for troubled accounts</a:t>
            </a:r>
          </a:p>
        </p:txBody>
      </p:sp>
      <p:sp>
        <p:nvSpPr>
          <p:cNvPr id="10" name="Rectangle 9"/>
          <p:cNvSpPr/>
          <p:nvPr/>
        </p:nvSpPr>
        <p:spPr>
          <a:xfrm>
            <a:off x="780853" y="2085914"/>
            <a:ext cx="1734870" cy="338554"/>
          </a:xfrm>
          <a:prstGeom prst="rect">
            <a:avLst/>
          </a:prstGeom>
        </p:spPr>
        <p:txBody>
          <a:bodyPr wrap="square">
            <a:spAutoFit/>
          </a:bodyPr>
          <a:lstStyle/>
          <a:p>
            <a:pPr lvl="0" algn="ctr">
              <a:defRPr/>
            </a:pPr>
            <a:r>
              <a:rPr lang="en-US" sz="1600" b="1" kern="0" dirty="0">
                <a:solidFill>
                  <a:schemeClr val="bg1"/>
                </a:solidFill>
              </a:rPr>
              <a:t>Engage</a:t>
            </a:r>
          </a:p>
        </p:txBody>
      </p:sp>
      <p:sp>
        <p:nvSpPr>
          <p:cNvPr id="20" name="Rectangle 19"/>
          <p:cNvSpPr/>
          <p:nvPr/>
        </p:nvSpPr>
        <p:spPr>
          <a:xfrm>
            <a:off x="3284891" y="2943580"/>
            <a:ext cx="6578200" cy="1923604"/>
          </a:xfrm>
          <a:prstGeom prst="rect">
            <a:avLst/>
          </a:prstGeom>
        </p:spPr>
        <p:txBody>
          <a:bodyPr wrap="square">
            <a:spAutoFit/>
          </a:bodyPr>
          <a:lstStyle/>
          <a:p>
            <a:pPr>
              <a:spcBef>
                <a:spcPts val="600"/>
              </a:spcBef>
              <a:spcAft>
                <a:spcPts val="600"/>
              </a:spcAft>
            </a:pPr>
            <a:r>
              <a:rPr lang="en-US" sz="1400" dirty="0">
                <a:solidFill>
                  <a:schemeClr val="accent2"/>
                </a:solidFill>
              </a:rPr>
              <a:t>Analyze Experian scores by view:</a:t>
            </a:r>
          </a:p>
          <a:p>
            <a:pPr marL="182880" indent="-182880">
              <a:spcBef>
                <a:spcPts val="600"/>
              </a:spcBef>
              <a:spcAft>
                <a:spcPts val="600"/>
              </a:spcAft>
              <a:buFont typeface="Wingdings" panose="05000000000000000000" pitchFamily="2" charset="2"/>
              <a:buChar char="ü"/>
            </a:pPr>
            <a:r>
              <a:rPr lang="en-US" sz="1400" dirty="0">
                <a:solidFill>
                  <a:schemeClr val="accent2"/>
                </a:solidFill>
              </a:rPr>
              <a:t>Intelliscore Plus V2 – Segment accounts by delinquency risk categories</a:t>
            </a:r>
          </a:p>
          <a:p>
            <a:pPr marL="182880" indent="-182880">
              <a:spcBef>
                <a:spcPts val="600"/>
              </a:spcBef>
              <a:spcAft>
                <a:spcPts val="600"/>
              </a:spcAft>
              <a:buFont typeface="Wingdings" panose="05000000000000000000" pitchFamily="2" charset="2"/>
              <a:buChar char="ü"/>
            </a:pPr>
            <a:r>
              <a:rPr lang="en-US" sz="1400" dirty="0">
                <a:solidFill>
                  <a:schemeClr val="accent2"/>
                </a:solidFill>
              </a:rPr>
              <a:t>Financial Stability Risk – Identify businesses with highest default risk</a:t>
            </a:r>
          </a:p>
          <a:p>
            <a:pPr marL="182880" indent="-182880">
              <a:spcBef>
                <a:spcPts val="600"/>
              </a:spcBef>
              <a:spcAft>
                <a:spcPts val="600"/>
              </a:spcAft>
              <a:buFont typeface="Wingdings" panose="05000000000000000000" pitchFamily="2" charset="2"/>
              <a:buChar char="ü"/>
            </a:pPr>
            <a:r>
              <a:rPr lang="en-US" sz="1400" dirty="0">
                <a:solidFill>
                  <a:schemeClr val="accent2"/>
                </a:solidFill>
              </a:rPr>
              <a:t>Recovery Score – For severely delinquent accounts, assess those with a chance of collection</a:t>
            </a:r>
          </a:p>
          <a:p>
            <a:endParaRPr lang="en-US" sz="1400" dirty="0">
              <a:solidFill>
                <a:schemeClr val="accent2"/>
              </a:solidFill>
            </a:endParaRPr>
          </a:p>
        </p:txBody>
      </p:sp>
      <p:sp>
        <p:nvSpPr>
          <p:cNvPr id="22" name="Rectangle 21"/>
          <p:cNvSpPr/>
          <p:nvPr/>
        </p:nvSpPr>
        <p:spPr>
          <a:xfrm>
            <a:off x="780855" y="3898004"/>
            <a:ext cx="1734868" cy="338554"/>
          </a:xfrm>
          <a:prstGeom prst="rect">
            <a:avLst/>
          </a:prstGeom>
        </p:spPr>
        <p:txBody>
          <a:bodyPr wrap="square">
            <a:spAutoFit/>
          </a:bodyPr>
          <a:lstStyle/>
          <a:p>
            <a:pPr lvl="0" algn="ctr">
              <a:defRPr/>
            </a:pPr>
            <a:r>
              <a:rPr lang="en-US" sz="1600" b="1" kern="0" dirty="0">
                <a:solidFill>
                  <a:schemeClr val="bg1"/>
                </a:solidFill>
              </a:rPr>
              <a:t>Evaluate</a:t>
            </a:r>
          </a:p>
        </p:txBody>
      </p:sp>
      <p:sp>
        <p:nvSpPr>
          <p:cNvPr id="29" name="Rectangle 28"/>
          <p:cNvSpPr/>
          <p:nvPr/>
        </p:nvSpPr>
        <p:spPr>
          <a:xfrm>
            <a:off x="703703" y="5735474"/>
            <a:ext cx="1889169" cy="338554"/>
          </a:xfrm>
          <a:prstGeom prst="rect">
            <a:avLst/>
          </a:prstGeom>
        </p:spPr>
        <p:txBody>
          <a:bodyPr wrap="square">
            <a:spAutoFit/>
          </a:bodyPr>
          <a:lstStyle/>
          <a:p>
            <a:pPr lvl="0" algn="ctr">
              <a:defRPr/>
            </a:pPr>
            <a:r>
              <a:rPr lang="en-US" sz="1600" b="1" kern="0" dirty="0">
                <a:solidFill>
                  <a:schemeClr val="bg1"/>
                </a:solidFill>
              </a:rPr>
              <a:t>Execute</a:t>
            </a:r>
          </a:p>
        </p:txBody>
      </p:sp>
      <p:sp>
        <p:nvSpPr>
          <p:cNvPr id="13" name="TextBox 12"/>
          <p:cNvSpPr txBox="1"/>
          <p:nvPr/>
        </p:nvSpPr>
        <p:spPr>
          <a:xfrm>
            <a:off x="1321706" y="1345738"/>
            <a:ext cx="653164" cy="653164"/>
          </a:xfrm>
          <a:prstGeom prst="ellipse">
            <a:avLst/>
          </a:prstGeom>
          <a:solidFill>
            <a:schemeClr val="bg1"/>
          </a:solidFill>
        </p:spPr>
        <p:txBody>
          <a:bodyPr wrap="none" lIns="0" tIns="0" rIns="0" bIns="0" numCol="1" spcCol="151200" rtlCol="0" anchor="ctr">
            <a:noAutofit/>
          </a:bodyPr>
          <a:lstStyle/>
          <a:p>
            <a:pPr algn="ctr"/>
            <a:r>
              <a:rPr lang="en-US" sz="4400" b="1" dirty="0">
                <a:solidFill>
                  <a:schemeClr val="accent4"/>
                </a:solidFill>
              </a:rPr>
              <a:t>1</a:t>
            </a:r>
          </a:p>
        </p:txBody>
      </p:sp>
      <p:sp>
        <p:nvSpPr>
          <p:cNvPr id="25" name="TextBox 24"/>
          <p:cNvSpPr txBox="1"/>
          <p:nvPr/>
        </p:nvSpPr>
        <p:spPr>
          <a:xfrm>
            <a:off x="1321706" y="3133379"/>
            <a:ext cx="653164" cy="653164"/>
          </a:xfrm>
          <a:prstGeom prst="ellipse">
            <a:avLst/>
          </a:prstGeom>
          <a:solidFill>
            <a:schemeClr val="bg1"/>
          </a:solidFill>
        </p:spPr>
        <p:txBody>
          <a:bodyPr wrap="none" lIns="0" tIns="0" rIns="0" bIns="0" numCol="1" spcCol="151200" rtlCol="0" anchor="ctr">
            <a:noAutofit/>
          </a:bodyPr>
          <a:lstStyle/>
          <a:p>
            <a:pPr algn="ctr"/>
            <a:r>
              <a:rPr lang="en-US" sz="4400" b="1" dirty="0">
                <a:solidFill>
                  <a:schemeClr val="accent2"/>
                </a:solidFill>
              </a:rPr>
              <a:t>2</a:t>
            </a:r>
          </a:p>
        </p:txBody>
      </p:sp>
      <p:sp>
        <p:nvSpPr>
          <p:cNvPr id="26" name="TextBox 25"/>
          <p:cNvSpPr txBox="1"/>
          <p:nvPr/>
        </p:nvSpPr>
        <p:spPr>
          <a:xfrm>
            <a:off x="1321705" y="4968819"/>
            <a:ext cx="653164" cy="653164"/>
          </a:xfrm>
          <a:prstGeom prst="ellipse">
            <a:avLst/>
          </a:prstGeom>
          <a:solidFill>
            <a:schemeClr val="bg1"/>
          </a:solidFill>
        </p:spPr>
        <p:txBody>
          <a:bodyPr wrap="none" lIns="0" tIns="0" rIns="0" bIns="0" numCol="1" spcCol="151200" rtlCol="0" anchor="ctr">
            <a:noAutofit/>
          </a:bodyPr>
          <a:lstStyle/>
          <a:p>
            <a:pPr algn="ctr"/>
            <a:r>
              <a:rPr lang="en-US" sz="4400" b="1" dirty="0">
                <a:solidFill>
                  <a:schemeClr val="accent3"/>
                </a:solidFill>
              </a:rPr>
              <a:t>3</a:t>
            </a:r>
          </a:p>
        </p:txBody>
      </p:sp>
      <p:sp>
        <p:nvSpPr>
          <p:cNvPr id="19" name="Title 1"/>
          <p:cNvSpPr>
            <a:spLocks noGrp="1"/>
          </p:cNvSpPr>
          <p:nvPr>
            <p:ph type="title"/>
          </p:nvPr>
        </p:nvSpPr>
        <p:spPr>
          <a:xfrm>
            <a:off x="514351" y="387350"/>
            <a:ext cx="11257200" cy="457200"/>
          </a:xfrm>
        </p:spPr>
        <p:txBody>
          <a:bodyPr/>
          <a:lstStyle/>
          <a:p>
            <a:r>
              <a:rPr lang="en-US" dirty="0"/>
              <a:t>Approach to maximize cash flow</a:t>
            </a:r>
          </a:p>
        </p:txBody>
      </p:sp>
      <p:sp>
        <p:nvSpPr>
          <p:cNvPr id="15" name="Rectangle 14">
            <a:extLst>
              <a:ext uri="{FF2B5EF4-FFF2-40B4-BE49-F238E27FC236}">
                <a16:creationId xmlns:a16="http://schemas.microsoft.com/office/drawing/2014/main" id="{FE4D73D6-DE8A-4A74-BA78-8D7695297296}"/>
              </a:ext>
            </a:extLst>
          </p:cNvPr>
          <p:cNvSpPr/>
          <p:nvPr/>
        </p:nvSpPr>
        <p:spPr>
          <a:xfrm>
            <a:off x="3175450" y="4891505"/>
            <a:ext cx="7040994" cy="1415772"/>
          </a:xfrm>
          <a:prstGeom prst="rect">
            <a:avLst/>
          </a:prstGeom>
        </p:spPr>
        <p:txBody>
          <a:bodyPr wrap="square">
            <a:spAutoFit/>
          </a:bodyPr>
          <a:lstStyle/>
          <a:p>
            <a:pPr>
              <a:spcBef>
                <a:spcPts val="600"/>
              </a:spcBef>
              <a:spcAft>
                <a:spcPts val="600"/>
              </a:spcAft>
            </a:pPr>
            <a:r>
              <a:rPr lang="en-US" sz="1400" b="1" i="1" u="sng" dirty="0">
                <a:solidFill>
                  <a:schemeClr val="accent1"/>
                </a:solidFill>
              </a:rPr>
              <a:t>Act with an efficient plan </a:t>
            </a:r>
            <a:r>
              <a:rPr lang="en-US" sz="1400" dirty="0">
                <a:solidFill>
                  <a:schemeClr val="accent1"/>
                </a:solidFill>
              </a:rPr>
              <a:t>and generate the results you need-</a:t>
            </a:r>
          </a:p>
          <a:p>
            <a:pPr marL="182880" indent="-182880">
              <a:spcBef>
                <a:spcPts val="600"/>
              </a:spcBef>
              <a:spcAft>
                <a:spcPts val="600"/>
              </a:spcAft>
              <a:buFont typeface="Arial" panose="020B0604020202020204" pitchFamily="34" charset="0"/>
              <a:buChar char="•"/>
            </a:pPr>
            <a:r>
              <a:rPr lang="en-US" sz="1400" dirty="0">
                <a:solidFill>
                  <a:schemeClr val="accent1"/>
                </a:solidFill>
              </a:rPr>
              <a:t>Focus resources on identified segments that will generate payments and cash flow</a:t>
            </a:r>
          </a:p>
          <a:p>
            <a:pPr marL="182880" indent="-182880">
              <a:spcBef>
                <a:spcPts val="600"/>
              </a:spcBef>
              <a:spcAft>
                <a:spcPts val="600"/>
              </a:spcAft>
              <a:buFont typeface="Arial" panose="020B0604020202020204" pitchFamily="34" charset="0"/>
              <a:buChar char="•"/>
            </a:pPr>
            <a:r>
              <a:rPr lang="en-US" sz="1400" dirty="0">
                <a:solidFill>
                  <a:schemeClr val="accent1"/>
                </a:solidFill>
              </a:rPr>
              <a:t>For each treatment plan next focus </a:t>
            </a:r>
            <a:r>
              <a:rPr lang="en-US" sz="1400">
                <a:solidFill>
                  <a:schemeClr val="accent1"/>
                </a:solidFill>
              </a:rPr>
              <a:t>is on secondary targets</a:t>
            </a:r>
            <a:endParaRPr lang="en-US" sz="1400" dirty="0">
              <a:solidFill>
                <a:schemeClr val="accent1"/>
              </a:solidFill>
            </a:endParaRPr>
          </a:p>
          <a:p>
            <a:pPr marL="182880" indent="-182880">
              <a:spcBef>
                <a:spcPts val="600"/>
              </a:spcBef>
              <a:spcAft>
                <a:spcPts val="600"/>
              </a:spcAft>
              <a:buFont typeface="Arial" panose="020B0604020202020204" pitchFamily="34" charset="0"/>
              <a:buChar char="•"/>
            </a:pPr>
            <a:r>
              <a:rPr lang="en-US" sz="1400" dirty="0">
                <a:solidFill>
                  <a:schemeClr val="accent1"/>
                </a:solidFill>
              </a:rPr>
              <a:t>Save resources and enact alternate solutions for low priority accounts</a:t>
            </a:r>
          </a:p>
        </p:txBody>
      </p:sp>
    </p:spTree>
    <p:extLst>
      <p:ext uri="{BB962C8B-B14F-4D97-AF65-F5344CB8AC3E}">
        <p14:creationId xmlns:p14="http://schemas.microsoft.com/office/powerpoint/2010/main" val="2397186111"/>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Rounded Corners 22"/>
          <p:cNvSpPr/>
          <p:nvPr/>
        </p:nvSpPr>
        <p:spPr>
          <a:xfrm>
            <a:off x="548518" y="3069825"/>
            <a:ext cx="2199541" cy="1536516"/>
          </a:xfrm>
          <a:prstGeom prst="roundRect">
            <a:avLst>
              <a:gd name="adj" fmla="val 12622"/>
            </a:avLst>
          </a:prstGeom>
          <a:solidFill>
            <a:schemeClr val="accent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4" name="Rectangle: Rounded Corners 23"/>
          <p:cNvSpPr/>
          <p:nvPr/>
        </p:nvSpPr>
        <p:spPr>
          <a:xfrm>
            <a:off x="552537" y="4904226"/>
            <a:ext cx="2199541" cy="1536516"/>
          </a:xfrm>
          <a:prstGeom prst="roundRect">
            <a:avLst>
              <a:gd name="adj" fmla="val 12622"/>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2" name="Rectangle: Rounded Corners 11"/>
          <p:cNvSpPr/>
          <p:nvPr/>
        </p:nvSpPr>
        <p:spPr>
          <a:xfrm>
            <a:off x="552537" y="1302232"/>
            <a:ext cx="2195522" cy="1469708"/>
          </a:xfrm>
          <a:prstGeom prst="roundRect">
            <a:avLst>
              <a:gd name="adj" fmla="val 12622"/>
            </a:avLst>
          </a:prstGeom>
          <a:solidFill>
            <a:schemeClr val="accent4"/>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7" name="Rectangle 6"/>
          <p:cNvSpPr/>
          <p:nvPr/>
        </p:nvSpPr>
        <p:spPr>
          <a:xfrm>
            <a:off x="3175450" y="1402788"/>
            <a:ext cx="7303079" cy="1107996"/>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BB0048"/>
                </a:solidFill>
                <a:effectLst/>
                <a:uLnTx/>
                <a:uFillTx/>
                <a:latin typeface="Arial" panose="020B0604020202020204"/>
                <a:ea typeface="+mn-ea"/>
                <a:cs typeface="+mn-cs"/>
              </a:rPr>
              <a:t>Trade creditors and FI’s who are trying to manage their own portfolio risk don’t know which accounts are at greatest risk of impact based on the COVID-19 pandemic.</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BB0048"/>
                </a:solidFill>
                <a:effectLst/>
                <a:uLnTx/>
                <a:uFillTx/>
                <a:latin typeface="Arial" panose="020B0604020202020204"/>
                <a:ea typeface="+mn-ea"/>
                <a:cs typeface="+mn-cs"/>
              </a:rPr>
              <a:t>Need helping managing exposures effectively</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BB0048"/>
                </a:solidFill>
                <a:effectLst/>
                <a:uLnTx/>
                <a:uFillTx/>
                <a:latin typeface="Arial" panose="020B0604020202020204"/>
                <a:ea typeface="+mn-ea"/>
                <a:cs typeface="+mn-cs"/>
              </a:rPr>
              <a:t>Assess the resources available for risk segmentation and receivable management</a:t>
            </a:r>
          </a:p>
        </p:txBody>
      </p:sp>
      <p:sp>
        <p:nvSpPr>
          <p:cNvPr id="10" name="Rectangle 9"/>
          <p:cNvSpPr/>
          <p:nvPr/>
        </p:nvSpPr>
        <p:spPr>
          <a:xfrm>
            <a:off x="780853" y="2214722"/>
            <a:ext cx="173487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Arial" panose="020B0604020202020204"/>
                <a:ea typeface="+mn-ea"/>
                <a:cs typeface="+mn-cs"/>
              </a:rPr>
              <a:t>Problem</a:t>
            </a:r>
          </a:p>
        </p:txBody>
      </p:sp>
      <p:sp>
        <p:nvSpPr>
          <p:cNvPr id="20" name="Rectangle 19"/>
          <p:cNvSpPr/>
          <p:nvPr/>
        </p:nvSpPr>
        <p:spPr>
          <a:xfrm>
            <a:off x="3175450" y="3235953"/>
            <a:ext cx="8388392" cy="1169551"/>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632678"/>
                </a:solidFill>
                <a:effectLst/>
                <a:uLnTx/>
                <a:uFillTx/>
                <a:latin typeface="Arial" panose="020B0604020202020204"/>
                <a:ea typeface="+mn-ea"/>
                <a:cs typeface="+mn-cs"/>
              </a:rPr>
              <a:t>Client portfolio data including: firmographic &amp; geographic classifications like NAICS/SIC, # emps, sales, years in business PLUS payment information like aging and credit utilization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632678"/>
                </a:solidFill>
                <a:effectLst/>
                <a:uLnTx/>
                <a:uFillTx/>
                <a:latin typeface="Arial" panose="020B0604020202020204"/>
                <a:ea typeface="+mn-ea"/>
                <a:cs typeface="+mn-cs"/>
              </a:rPr>
              <a:t>Free Dashboard for comparison against portfolio data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err="1">
                <a:ln>
                  <a:noFill/>
                </a:ln>
                <a:solidFill>
                  <a:srgbClr val="632678"/>
                </a:solidFill>
                <a:effectLst/>
                <a:uLnTx/>
                <a:uFillTx/>
                <a:latin typeface="Arial" panose="020B0604020202020204"/>
                <a:ea typeface="+mn-ea"/>
                <a:cs typeface="+mn-cs"/>
              </a:rPr>
              <a:t>Intelliscore</a:t>
            </a:r>
            <a:r>
              <a:rPr kumimoji="0" lang="en-US" sz="1400" b="0" i="0" u="none" strike="noStrike" kern="1200" cap="none" spc="0" normalizeH="0" baseline="0" noProof="0" dirty="0">
                <a:ln>
                  <a:noFill/>
                </a:ln>
                <a:solidFill>
                  <a:srgbClr val="632678"/>
                </a:solidFill>
                <a:effectLst/>
                <a:uLnTx/>
                <a:uFillTx/>
                <a:latin typeface="Arial" panose="020B0604020202020204"/>
                <a:ea typeface="+mn-ea"/>
                <a:cs typeface="+mn-cs"/>
              </a:rPr>
              <a:t> Scores, Financial Stability Risk Scores, &amp; Recovery Scores– all valuable for benchmarking and deeper segmentation</a:t>
            </a:r>
          </a:p>
        </p:txBody>
      </p:sp>
      <p:sp>
        <p:nvSpPr>
          <p:cNvPr id="22" name="Rectangle 21"/>
          <p:cNvSpPr/>
          <p:nvPr/>
        </p:nvSpPr>
        <p:spPr>
          <a:xfrm>
            <a:off x="780855" y="4026812"/>
            <a:ext cx="1734868"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FFFFFF"/>
                </a:solidFill>
                <a:effectLst/>
                <a:uLnTx/>
                <a:uFillTx/>
                <a:latin typeface="Arial" panose="020B0604020202020204"/>
                <a:ea typeface="+mn-ea"/>
                <a:cs typeface="+mn-cs"/>
              </a:rPr>
              <a:t>Resources Needed</a:t>
            </a:r>
          </a:p>
        </p:txBody>
      </p:sp>
      <p:sp>
        <p:nvSpPr>
          <p:cNvPr id="29" name="Rectangle 28"/>
          <p:cNvSpPr/>
          <p:nvPr/>
        </p:nvSpPr>
        <p:spPr>
          <a:xfrm>
            <a:off x="703703" y="5864282"/>
            <a:ext cx="1889169"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FFFFFF"/>
                </a:solidFill>
                <a:effectLst/>
                <a:uLnTx/>
                <a:uFillTx/>
                <a:latin typeface="Arial" panose="020B0604020202020204"/>
                <a:ea typeface="+mn-ea"/>
                <a:cs typeface="+mn-cs"/>
              </a:rPr>
              <a:t>How to analyze</a:t>
            </a:r>
          </a:p>
        </p:txBody>
      </p:sp>
      <p:sp>
        <p:nvSpPr>
          <p:cNvPr id="13" name="TextBox 12"/>
          <p:cNvSpPr txBox="1"/>
          <p:nvPr/>
        </p:nvSpPr>
        <p:spPr>
          <a:xfrm>
            <a:off x="1321706" y="1474546"/>
            <a:ext cx="653164" cy="653164"/>
          </a:xfrm>
          <a:prstGeom prst="ellipse">
            <a:avLst/>
          </a:prstGeom>
          <a:solidFill>
            <a:schemeClr val="bg1"/>
          </a:solidFill>
        </p:spPr>
        <p:txBody>
          <a:bodyPr wrap="none" lIns="0" tIns="0" rIns="0" bIns="0" numCol="1" spcCol="15120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BA2F7D"/>
                </a:solidFill>
                <a:effectLst/>
                <a:uLnTx/>
                <a:uFillTx/>
                <a:latin typeface="Arial" panose="020B0604020202020204"/>
                <a:ea typeface="+mn-ea"/>
                <a:cs typeface="+mn-cs"/>
              </a:rPr>
              <a:t>1</a:t>
            </a:r>
          </a:p>
        </p:txBody>
      </p:sp>
      <p:sp>
        <p:nvSpPr>
          <p:cNvPr id="25" name="TextBox 24"/>
          <p:cNvSpPr txBox="1"/>
          <p:nvPr/>
        </p:nvSpPr>
        <p:spPr>
          <a:xfrm>
            <a:off x="1321706" y="3262187"/>
            <a:ext cx="653164" cy="653164"/>
          </a:xfrm>
          <a:prstGeom prst="ellipse">
            <a:avLst/>
          </a:prstGeom>
          <a:solidFill>
            <a:schemeClr val="bg1"/>
          </a:solidFill>
        </p:spPr>
        <p:txBody>
          <a:bodyPr wrap="none" lIns="0" tIns="0" rIns="0" bIns="0" numCol="1" spcCol="15120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632678"/>
                </a:solidFill>
                <a:effectLst/>
                <a:uLnTx/>
                <a:uFillTx/>
                <a:latin typeface="Arial" panose="020B0604020202020204"/>
                <a:ea typeface="+mn-ea"/>
                <a:cs typeface="+mn-cs"/>
              </a:rPr>
              <a:t>2</a:t>
            </a:r>
          </a:p>
        </p:txBody>
      </p:sp>
      <p:sp>
        <p:nvSpPr>
          <p:cNvPr id="26" name="TextBox 25"/>
          <p:cNvSpPr txBox="1"/>
          <p:nvPr/>
        </p:nvSpPr>
        <p:spPr>
          <a:xfrm>
            <a:off x="1321705" y="5097627"/>
            <a:ext cx="653164" cy="653164"/>
          </a:xfrm>
          <a:prstGeom prst="ellipse">
            <a:avLst/>
          </a:prstGeom>
          <a:solidFill>
            <a:schemeClr val="bg1"/>
          </a:solidFill>
        </p:spPr>
        <p:txBody>
          <a:bodyPr wrap="none" lIns="0" tIns="0" rIns="0" bIns="0" numCol="1" spcCol="15120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406EB3"/>
                </a:solidFill>
                <a:effectLst/>
                <a:uLnTx/>
                <a:uFillTx/>
                <a:latin typeface="Arial" panose="020B0604020202020204"/>
                <a:ea typeface="+mn-ea"/>
                <a:cs typeface="+mn-cs"/>
              </a:rPr>
              <a:t>3</a:t>
            </a:r>
          </a:p>
        </p:txBody>
      </p:sp>
      <p:sp>
        <p:nvSpPr>
          <p:cNvPr id="19" name="Title 1"/>
          <p:cNvSpPr>
            <a:spLocks noGrp="1"/>
          </p:cNvSpPr>
          <p:nvPr>
            <p:ph type="title"/>
          </p:nvPr>
        </p:nvSpPr>
        <p:spPr>
          <a:xfrm>
            <a:off x="382263" y="294554"/>
            <a:ext cx="11257200" cy="1007678"/>
          </a:xfrm>
        </p:spPr>
        <p:txBody>
          <a:bodyPr/>
          <a:lstStyle/>
          <a:p>
            <a:r>
              <a:rPr lang="en-US" sz="2800" dirty="0"/>
              <a:t>Many trade creditors and lenders are focusing on their existing portfolio’s and supply chains first</a:t>
            </a:r>
          </a:p>
        </p:txBody>
      </p:sp>
      <p:sp>
        <p:nvSpPr>
          <p:cNvPr id="15" name="Rectangle 14">
            <a:extLst>
              <a:ext uri="{FF2B5EF4-FFF2-40B4-BE49-F238E27FC236}">
                <a16:creationId xmlns:a16="http://schemas.microsoft.com/office/drawing/2014/main" id="{FE4D73D6-DE8A-4A74-BA78-8D7695297296}"/>
              </a:ext>
            </a:extLst>
          </p:cNvPr>
          <p:cNvSpPr/>
          <p:nvPr/>
        </p:nvSpPr>
        <p:spPr>
          <a:xfrm>
            <a:off x="3175450" y="4916651"/>
            <a:ext cx="7010541" cy="1600438"/>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26478D"/>
                </a:solidFill>
                <a:effectLst/>
                <a:uLnTx/>
                <a:uFillTx/>
                <a:latin typeface="Arial" panose="020B0604020202020204"/>
                <a:ea typeface="+mn-ea"/>
                <a:cs typeface="+mn-cs"/>
              </a:rPr>
              <a:t>Identify portfolio exposure segmented by:</a:t>
            </a:r>
          </a:p>
          <a:p>
            <a:pPr marL="640080" marR="0" lvl="1"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26478D"/>
                </a:solidFill>
                <a:effectLst/>
                <a:uLnTx/>
                <a:uFillTx/>
                <a:latin typeface="Arial" panose="020B0604020202020204"/>
                <a:ea typeface="+mn-ea"/>
                <a:cs typeface="+mn-cs"/>
              </a:rPr>
              <a:t>Top 10 industries with highest portfolio exposure/credit utilization </a:t>
            </a:r>
          </a:p>
          <a:p>
            <a:pPr marL="1097280" marR="0" lvl="2"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26478D"/>
                </a:solidFill>
                <a:effectLst/>
                <a:uLnTx/>
                <a:uFillTx/>
                <a:latin typeface="Arial" panose="020B0604020202020204"/>
                <a:ea typeface="+mn-ea"/>
                <a:cs typeface="+mn-cs"/>
              </a:rPr>
              <a:t>View by State </a:t>
            </a:r>
          </a:p>
          <a:p>
            <a:pPr marL="1097280" marR="0" lvl="2"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26478D"/>
                </a:solidFill>
                <a:effectLst/>
                <a:uLnTx/>
                <a:uFillTx/>
                <a:latin typeface="Arial" panose="020B0604020202020204"/>
                <a:ea typeface="+mn-ea"/>
                <a:cs typeface="+mn-cs"/>
              </a:rPr>
              <a:t>View by County</a:t>
            </a:r>
          </a:p>
          <a:p>
            <a:pPr marL="640080" marR="0" lvl="1"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26478D"/>
                </a:solidFill>
                <a:effectLst/>
                <a:uLnTx/>
                <a:uFillTx/>
                <a:latin typeface="Arial" panose="020B0604020202020204"/>
                <a:ea typeface="+mn-ea"/>
                <a:cs typeface="+mn-cs"/>
              </a:rPr>
              <a:t>Who were my highest risk customers previously, where were they located, and how does their risk increase using the COVID Risk Index simulations.</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26478D"/>
                </a:solidFill>
                <a:effectLst/>
                <a:uLnTx/>
                <a:uFillTx/>
                <a:latin typeface="Arial" panose="020B0604020202020204"/>
                <a:ea typeface="+mn-ea"/>
                <a:cs typeface="+mn-cs"/>
              </a:rPr>
              <a:t>Focus resources on identified segments generating payments and cash flow</a:t>
            </a:r>
          </a:p>
        </p:txBody>
      </p:sp>
      <p:sp>
        <p:nvSpPr>
          <p:cNvPr id="16" name="Date Placeholder 1">
            <a:extLst>
              <a:ext uri="{FF2B5EF4-FFF2-40B4-BE49-F238E27FC236}">
                <a16:creationId xmlns:a16="http://schemas.microsoft.com/office/drawing/2014/main" id="{C5F35852-7E5E-4A6E-8EEA-D8DC8BCB4507}"/>
              </a:ext>
            </a:extLst>
          </p:cNvPr>
          <p:cNvSpPr txBox="1">
            <a:spLocks/>
          </p:cNvSpPr>
          <p:nvPr/>
        </p:nvSpPr>
        <p:spPr>
          <a:xfrm>
            <a:off x="-62306" y="6436648"/>
            <a:ext cx="720000" cy="216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2ADFEFE6-21CC-42C9-B214-551519CB91F8}" type="datetime1">
              <a:rPr kumimoji="0" lang="en-US" sz="800" b="0" i="0" u="none" strike="noStrike" kern="1200" cap="none" spc="0" normalizeH="0" baseline="0" noProof="0" smtClean="0">
                <a:ln>
                  <a:noFill/>
                </a:ln>
                <a:solidFill>
                  <a:srgbClr val="575756"/>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8/11/2020</a:t>
            </a:fld>
            <a:endParaRPr kumimoji="0" lang="en-GB" sz="800" b="0" i="0" u="none" strike="noStrike" kern="1200" cap="none" spc="0" normalizeH="0" baseline="0" noProof="0">
              <a:ln>
                <a:noFill/>
              </a:ln>
              <a:solidFill>
                <a:srgbClr val="575756"/>
              </a:solidFill>
              <a:effectLst/>
              <a:uLnTx/>
              <a:uFillTx/>
              <a:latin typeface="Arial" panose="020B0604020202020204"/>
              <a:ea typeface="+mn-ea"/>
              <a:cs typeface="+mn-cs"/>
            </a:endParaRPr>
          </a:p>
        </p:txBody>
      </p:sp>
      <p:sp>
        <p:nvSpPr>
          <p:cNvPr id="17" name="Footer Placeholder 3">
            <a:extLst>
              <a:ext uri="{FF2B5EF4-FFF2-40B4-BE49-F238E27FC236}">
                <a16:creationId xmlns:a16="http://schemas.microsoft.com/office/drawing/2014/main" id="{74C62E5C-1AF0-48A2-B289-EF2DED5281C7}"/>
              </a:ext>
            </a:extLst>
          </p:cNvPr>
          <p:cNvSpPr txBox="1">
            <a:spLocks/>
          </p:cNvSpPr>
          <p:nvPr/>
        </p:nvSpPr>
        <p:spPr>
          <a:xfrm>
            <a:off x="-18625" y="6635873"/>
            <a:ext cx="6114625" cy="216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75756"/>
                </a:solidFill>
                <a:effectLst/>
                <a:uLnTx/>
                <a:uFillTx/>
                <a:latin typeface="Arial" panose="020B0604020202020204"/>
                <a:ea typeface="+mn-ea"/>
                <a:cs typeface="+mn-cs"/>
              </a:rPr>
              <a:t>Experian Private and Confidential: Coronavirus Solutions </a:t>
            </a:r>
            <a:endParaRPr kumimoji="0" lang="en-GB" sz="800" b="0" i="0" u="none" strike="noStrike" kern="1200" cap="none" spc="0" normalizeH="0" baseline="0" noProof="0">
              <a:ln>
                <a:noFill/>
              </a:ln>
              <a:solidFill>
                <a:srgbClr val="575756"/>
              </a:solidFill>
              <a:effectLst/>
              <a:uLnTx/>
              <a:uFillTx/>
              <a:latin typeface="Arial" panose="020B0604020202020204"/>
              <a:ea typeface="+mn-ea"/>
              <a:cs typeface="+mn-cs"/>
            </a:endParaRPr>
          </a:p>
        </p:txBody>
      </p:sp>
    </p:spTree>
    <p:extLst>
      <p:ext uri="{BB962C8B-B14F-4D97-AF65-F5344CB8AC3E}">
        <p14:creationId xmlns:p14="http://schemas.microsoft.com/office/powerpoint/2010/main" val="3536455347"/>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picture containing person, standing, holding, man&#10;&#10;Description automatically generated">
            <a:extLst>
              <a:ext uri="{FF2B5EF4-FFF2-40B4-BE49-F238E27FC236}">
                <a16:creationId xmlns:a16="http://schemas.microsoft.com/office/drawing/2014/main" id="{BB5A1AC6-D752-4304-8A42-3EBA8C375067}"/>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6981" r="6981"/>
          <a:stretch>
            <a:fillRect/>
          </a:stretch>
        </p:blipFill>
        <p:spPr/>
      </p:pic>
      <p:sp>
        <p:nvSpPr>
          <p:cNvPr id="3" name="Text Placeholder 2">
            <a:extLst>
              <a:ext uri="{FF2B5EF4-FFF2-40B4-BE49-F238E27FC236}">
                <a16:creationId xmlns:a16="http://schemas.microsoft.com/office/drawing/2014/main" id="{91957E83-B4C6-4F00-B908-D0A4703729D9}"/>
              </a:ext>
            </a:extLst>
          </p:cNvPr>
          <p:cNvSpPr>
            <a:spLocks noGrp="1"/>
          </p:cNvSpPr>
          <p:nvPr>
            <p:ph type="body" sz="quarter" idx="14"/>
          </p:nvPr>
        </p:nvSpPr>
        <p:spPr>
          <a:xfrm>
            <a:off x="560056" y="896323"/>
            <a:ext cx="4728491" cy="1685589"/>
          </a:xfrm>
        </p:spPr>
        <p:txBody>
          <a:bodyPr/>
          <a:lstStyle/>
          <a:p>
            <a:pPr algn="l"/>
            <a:r>
              <a:rPr lang="en-US" dirty="0"/>
              <a:t>Analytical Tools</a:t>
            </a:r>
          </a:p>
        </p:txBody>
      </p:sp>
    </p:spTree>
    <p:extLst>
      <p:ext uri="{BB962C8B-B14F-4D97-AF65-F5344CB8AC3E}">
        <p14:creationId xmlns:p14="http://schemas.microsoft.com/office/powerpoint/2010/main" val="25262071"/>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9">
            <a:extLst>
              <a:ext uri="{FF2B5EF4-FFF2-40B4-BE49-F238E27FC236}">
                <a16:creationId xmlns:a16="http://schemas.microsoft.com/office/drawing/2014/main" id="{D7CD54F8-35D7-4217-8B7F-742E8236FB9C}"/>
              </a:ext>
            </a:extLst>
          </p:cNvPr>
          <p:cNvSpPr>
            <a:spLocks noGrp="1"/>
          </p:cNvSpPr>
          <p:nvPr>
            <p:ph type="title"/>
          </p:nvPr>
        </p:nvSpPr>
        <p:spPr/>
        <p:txBody>
          <a:bodyPr/>
          <a:lstStyle/>
          <a:p>
            <a:r>
              <a:rPr lang="en-US" dirty="0"/>
              <a:t>Analytical Tools</a:t>
            </a:r>
            <a:br>
              <a:rPr lang="en-US" sz="2800" dirty="0"/>
            </a:br>
            <a:r>
              <a:rPr lang="en-US" sz="2000" b="0" dirty="0"/>
              <a:t>Experian BIS’ Free Coronavirus Risk Index</a:t>
            </a:r>
            <a:endParaRPr lang="en-US" sz="2800" b="0" dirty="0"/>
          </a:p>
        </p:txBody>
      </p:sp>
      <p:sp>
        <p:nvSpPr>
          <p:cNvPr id="21" name="Rectangle 20">
            <a:extLst>
              <a:ext uri="{FF2B5EF4-FFF2-40B4-BE49-F238E27FC236}">
                <a16:creationId xmlns:a16="http://schemas.microsoft.com/office/drawing/2014/main" id="{9C8ED395-ADD0-419F-B53E-841F0E285DE6}"/>
              </a:ext>
            </a:extLst>
          </p:cNvPr>
          <p:cNvSpPr/>
          <p:nvPr/>
        </p:nvSpPr>
        <p:spPr>
          <a:xfrm>
            <a:off x="0" y="1807291"/>
            <a:ext cx="12192000" cy="1597858"/>
          </a:xfrm>
          <a:prstGeom prst="rect">
            <a:avLst/>
          </a:prstGeom>
          <a:solidFill>
            <a:schemeClr val="accent2">
              <a:lumMod val="75000"/>
            </a:schemeClr>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Aft>
                <a:spcPts val="1200"/>
              </a:spcAft>
            </a:pPr>
            <a:endParaRPr lang="en-US" dirty="0"/>
          </a:p>
        </p:txBody>
      </p:sp>
      <p:sp>
        <p:nvSpPr>
          <p:cNvPr id="35" name="TextBox 34">
            <a:extLst>
              <a:ext uri="{FF2B5EF4-FFF2-40B4-BE49-F238E27FC236}">
                <a16:creationId xmlns:a16="http://schemas.microsoft.com/office/drawing/2014/main" id="{AFF57613-CE6D-44C0-94A1-377F42E1441C}"/>
              </a:ext>
            </a:extLst>
          </p:cNvPr>
          <p:cNvSpPr txBox="1"/>
          <p:nvPr/>
        </p:nvSpPr>
        <p:spPr>
          <a:xfrm>
            <a:off x="430841" y="5403478"/>
            <a:ext cx="4515727" cy="369332"/>
          </a:xfrm>
          <a:prstGeom prst="rect">
            <a:avLst/>
          </a:prstGeom>
          <a:noFill/>
        </p:spPr>
        <p:txBody>
          <a:bodyPr wrap="square" lIns="91440" tIns="45720" rIns="91440" bIns="45720" numCol="1" spcCol="151200" rtlCol="0">
            <a:spAutoFit/>
          </a:bodyPr>
          <a:lstStyle/>
          <a:p>
            <a:pPr marL="342900" indent="-342900" algn="l">
              <a:lnSpc>
                <a:spcPct val="90000"/>
              </a:lnSpc>
              <a:spcAft>
                <a:spcPts val="1200"/>
              </a:spcAft>
              <a:buFont typeface="Arial" panose="020B0604020202020204" pitchFamily="34" charset="0"/>
              <a:buChar char="•"/>
            </a:pPr>
            <a:r>
              <a:rPr lang="en-US" sz="2000" dirty="0"/>
              <a:t>Real-Time data feeds</a:t>
            </a:r>
          </a:p>
        </p:txBody>
      </p:sp>
      <p:sp>
        <p:nvSpPr>
          <p:cNvPr id="16" name="TextBox 15">
            <a:extLst>
              <a:ext uri="{FF2B5EF4-FFF2-40B4-BE49-F238E27FC236}">
                <a16:creationId xmlns:a16="http://schemas.microsoft.com/office/drawing/2014/main" id="{3FBDDB5D-AC8A-4287-8FAF-ED4EE051A9A3}"/>
              </a:ext>
            </a:extLst>
          </p:cNvPr>
          <p:cNvSpPr txBox="1"/>
          <p:nvPr/>
        </p:nvSpPr>
        <p:spPr>
          <a:xfrm>
            <a:off x="4682023" y="5441157"/>
            <a:ext cx="3085783" cy="369332"/>
          </a:xfrm>
          <a:prstGeom prst="rect">
            <a:avLst/>
          </a:prstGeom>
          <a:noFill/>
        </p:spPr>
        <p:txBody>
          <a:bodyPr wrap="square" lIns="91440" tIns="45720" rIns="91440" bIns="45720" numCol="1" spcCol="151200" rtlCol="0">
            <a:spAutoFit/>
          </a:bodyPr>
          <a:lstStyle/>
          <a:p>
            <a:pPr marL="342900" indent="-342900" algn="l">
              <a:lnSpc>
                <a:spcPct val="90000"/>
              </a:lnSpc>
              <a:spcAft>
                <a:spcPts val="1200"/>
              </a:spcAft>
              <a:buFont typeface="Arial" panose="020B0604020202020204" pitchFamily="34" charset="0"/>
              <a:buChar char="•"/>
            </a:pPr>
            <a:r>
              <a:rPr lang="en-US" sz="2000" dirty="0"/>
              <a:t>Regional analysis</a:t>
            </a:r>
          </a:p>
        </p:txBody>
      </p:sp>
      <p:sp>
        <p:nvSpPr>
          <p:cNvPr id="18" name="TextBox 17">
            <a:extLst>
              <a:ext uri="{FF2B5EF4-FFF2-40B4-BE49-F238E27FC236}">
                <a16:creationId xmlns:a16="http://schemas.microsoft.com/office/drawing/2014/main" id="{B901C1B0-B163-4B7D-913B-29AFD3160F68}"/>
              </a:ext>
            </a:extLst>
          </p:cNvPr>
          <p:cNvSpPr txBox="1"/>
          <p:nvPr/>
        </p:nvSpPr>
        <p:spPr>
          <a:xfrm>
            <a:off x="8913635" y="5403478"/>
            <a:ext cx="3278365" cy="369332"/>
          </a:xfrm>
          <a:prstGeom prst="rect">
            <a:avLst/>
          </a:prstGeom>
          <a:noFill/>
        </p:spPr>
        <p:txBody>
          <a:bodyPr wrap="square" lIns="91440" tIns="45720" rIns="91440" bIns="45720" numCol="1" spcCol="151200" rtlCol="0">
            <a:spAutoFit/>
          </a:bodyPr>
          <a:lstStyle/>
          <a:p>
            <a:pPr marL="342900" indent="-342900" algn="l">
              <a:lnSpc>
                <a:spcPct val="90000"/>
              </a:lnSpc>
              <a:spcAft>
                <a:spcPts val="1200"/>
              </a:spcAft>
              <a:buFont typeface="Arial" panose="020B0604020202020204" pitchFamily="34" charset="0"/>
              <a:buChar char="•"/>
            </a:pPr>
            <a:r>
              <a:rPr lang="en-US" sz="2000" dirty="0"/>
              <a:t>Risk analysis</a:t>
            </a:r>
          </a:p>
        </p:txBody>
      </p:sp>
      <p:pic>
        <p:nvPicPr>
          <p:cNvPr id="3" name="Picture 2">
            <a:hlinkClick r:id="rId3"/>
            <a:extLst>
              <a:ext uri="{FF2B5EF4-FFF2-40B4-BE49-F238E27FC236}">
                <a16:creationId xmlns:a16="http://schemas.microsoft.com/office/drawing/2014/main" id="{7C79F048-85EB-4250-8E74-2392B00001D3}"/>
              </a:ext>
            </a:extLst>
          </p:cNvPr>
          <p:cNvPicPr>
            <a:picLocks noChangeAspect="1"/>
          </p:cNvPicPr>
          <p:nvPr/>
        </p:nvPicPr>
        <p:blipFill>
          <a:blip r:embed="rId4"/>
          <a:stretch>
            <a:fillRect/>
          </a:stretch>
        </p:blipFill>
        <p:spPr>
          <a:xfrm>
            <a:off x="2243470" y="1368465"/>
            <a:ext cx="7480705" cy="37925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76509107"/>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A picture containing sitting, person, table, front&#10;&#10;Description automatically generated">
            <a:extLst>
              <a:ext uri="{FF2B5EF4-FFF2-40B4-BE49-F238E27FC236}">
                <a16:creationId xmlns:a16="http://schemas.microsoft.com/office/drawing/2014/main" id="{98F777E7-CF7D-496D-A6C3-D3F73E67A612}"/>
              </a:ext>
            </a:extLst>
          </p:cNvPr>
          <p:cNvPicPr>
            <a:picLocks noGrp="1" noChangeAspect="1"/>
          </p:cNvPicPr>
          <p:nvPr>
            <p:ph type="pic" sz="quarter" idx="12"/>
          </p:nvPr>
        </p:nvPicPr>
        <p:blipFill rotWithShape="1">
          <a:blip r:embed="rId3">
            <a:extLst>
              <a:ext uri="{28A0092B-C50C-407E-A947-70E740481C1C}">
                <a14:useLocalDpi xmlns:a14="http://schemas.microsoft.com/office/drawing/2010/main" val="0"/>
              </a:ext>
            </a:extLst>
          </a:blip>
          <a:srcRect l="7665" r="34639" b="1"/>
          <a:stretch/>
        </p:blipFill>
        <p:spPr>
          <a:xfrm flipH="1">
            <a:off x="6253484" y="-12358"/>
            <a:ext cx="5938516" cy="6870357"/>
          </a:xfrm>
          <a:noFill/>
        </p:spPr>
      </p:pic>
      <p:sp>
        <p:nvSpPr>
          <p:cNvPr id="3" name="Title 2"/>
          <p:cNvSpPr>
            <a:spLocks noGrp="1"/>
          </p:cNvSpPr>
          <p:nvPr>
            <p:ph type="body" sz="quarter" idx="14"/>
          </p:nvPr>
        </p:nvSpPr>
        <p:spPr>
          <a:xfrm>
            <a:off x="658974" y="556299"/>
            <a:ext cx="4470684" cy="1685589"/>
          </a:xfrm>
        </p:spPr>
        <p:txBody>
          <a:bodyPr anchor="t">
            <a:normAutofit/>
          </a:bodyPr>
          <a:lstStyle/>
          <a:p>
            <a:pPr algn="l"/>
            <a:r>
              <a:rPr lang="en-US" b="1"/>
              <a:t>Portfolio Management Tools</a:t>
            </a:r>
          </a:p>
        </p:txBody>
      </p:sp>
    </p:spTree>
    <p:extLst>
      <p:ext uri="{BB962C8B-B14F-4D97-AF65-F5344CB8AC3E}">
        <p14:creationId xmlns:p14="http://schemas.microsoft.com/office/powerpoint/2010/main" val="4975299"/>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9"/>
          <p:cNvGraphicFramePr>
            <a:graphicFrameLocks noGrp="1"/>
          </p:cNvGraphicFramePr>
          <p:nvPr>
            <p:ph idx="4294967295"/>
          </p:nvPr>
        </p:nvGraphicFramePr>
        <p:xfrm>
          <a:off x="3367039" y="1592293"/>
          <a:ext cx="7024687" cy="10207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itle 7"/>
          <p:cNvSpPr>
            <a:spLocks noGrp="1"/>
          </p:cNvSpPr>
          <p:nvPr>
            <p:ph type="title" idx="4294967295"/>
          </p:nvPr>
        </p:nvSpPr>
        <p:spPr>
          <a:xfrm>
            <a:off x="383720" y="366485"/>
            <a:ext cx="9134475" cy="596900"/>
          </a:xfrm>
        </p:spPr>
        <p:txBody>
          <a:bodyPr/>
          <a:lstStyle/>
          <a:p>
            <a:r>
              <a:rPr lang="en-US" altLang="en-US" sz="3400" dirty="0"/>
              <a:t>Portfolio Scoring</a:t>
            </a:r>
            <a:br>
              <a:rPr lang="en-US" altLang="en-US" sz="3400" dirty="0"/>
            </a:br>
            <a:r>
              <a:rPr lang="en-US" altLang="en-US" sz="1650" dirty="0"/>
              <a:t>Identify problem accounts early</a:t>
            </a:r>
            <a:endParaRPr lang="en-US" sz="1650" dirty="0"/>
          </a:p>
        </p:txBody>
      </p:sp>
      <p:cxnSp>
        <p:nvCxnSpPr>
          <p:cNvPr id="12" name="Straight Connector 11"/>
          <p:cNvCxnSpPr/>
          <p:nvPr/>
        </p:nvCxnSpPr>
        <p:spPr>
          <a:xfrm>
            <a:off x="4296812" y="2384474"/>
            <a:ext cx="0" cy="73333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Straight Connector 15"/>
          <p:cNvCxnSpPr>
            <a:stCxn id="13" idx="0"/>
            <a:endCxn id="40" idx="0"/>
          </p:cNvCxnSpPr>
          <p:nvPr/>
        </p:nvCxnSpPr>
        <p:spPr>
          <a:xfrm flipH="1">
            <a:off x="4296810" y="4452133"/>
            <a:ext cx="2" cy="865457"/>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endCxn id="41" idx="0"/>
          </p:cNvCxnSpPr>
          <p:nvPr/>
        </p:nvCxnSpPr>
        <p:spPr>
          <a:xfrm>
            <a:off x="4299791" y="4464166"/>
            <a:ext cx="1516335" cy="853424"/>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endCxn id="39" idx="0"/>
          </p:cNvCxnSpPr>
          <p:nvPr/>
        </p:nvCxnSpPr>
        <p:spPr>
          <a:xfrm flipH="1">
            <a:off x="2777480" y="4464166"/>
            <a:ext cx="1519331" cy="853424"/>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Isosceles Triangle 12"/>
          <p:cNvSpPr/>
          <p:nvPr/>
        </p:nvSpPr>
        <p:spPr>
          <a:xfrm rot="10800000">
            <a:off x="3522521" y="3117149"/>
            <a:ext cx="1548581" cy="1334984"/>
          </a:xfrm>
          <a:prstGeom prst="triangle">
            <a:avLst/>
          </a:prstGeom>
          <a:solidFill>
            <a:schemeClr val="accent4"/>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9" name="Rounded Rectangle 38"/>
          <p:cNvSpPr/>
          <p:nvPr/>
        </p:nvSpPr>
        <p:spPr>
          <a:xfrm>
            <a:off x="2123332" y="5317590"/>
            <a:ext cx="1308296" cy="738554"/>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FFFFFF"/>
                </a:solidFill>
                <a:effectLst/>
                <a:uLnTx/>
                <a:uFillTx/>
                <a:latin typeface="Arial" panose="020B0604020202020204"/>
                <a:ea typeface="+mn-ea"/>
                <a:cs typeface="+mn-cs"/>
              </a:rPr>
              <a:t>Low risk of future delinquency</a:t>
            </a:r>
          </a:p>
        </p:txBody>
      </p:sp>
      <p:sp>
        <p:nvSpPr>
          <p:cNvPr id="40" name="Rounded Rectangle 39"/>
          <p:cNvSpPr/>
          <p:nvPr/>
        </p:nvSpPr>
        <p:spPr>
          <a:xfrm>
            <a:off x="3642662" y="5317590"/>
            <a:ext cx="1308296" cy="738554"/>
          </a:xfrm>
          <a:prstGeom prst="roundRect">
            <a:avLst/>
          </a:prstGeom>
          <a:solidFill>
            <a:schemeClr val="accent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FFFFFF"/>
                </a:solidFill>
                <a:effectLst/>
                <a:uLnTx/>
                <a:uFillTx/>
                <a:latin typeface="Arial" panose="020B0604020202020204"/>
                <a:ea typeface="+mn-ea"/>
                <a:cs typeface="+mn-cs"/>
              </a:rPr>
              <a:t>Medium risk of future delinquency</a:t>
            </a:r>
          </a:p>
        </p:txBody>
      </p:sp>
      <p:sp>
        <p:nvSpPr>
          <p:cNvPr id="41" name="Rounded Rectangle 40"/>
          <p:cNvSpPr/>
          <p:nvPr/>
        </p:nvSpPr>
        <p:spPr>
          <a:xfrm>
            <a:off x="5161978" y="5317590"/>
            <a:ext cx="1308296" cy="738554"/>
          </a:xfrm>
          <a:prstGeom prst="roundRect">
            <a:avLst/>
          </a:pr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FFFFFF"/>
                </a:solidFill>
                <a:effectLst/>
                <a:uLnTx/>
                <a:uFillTx/>
                <a:latin typeface="Arial" panose="020B0604020202020204"/>
                <a:ea typeface="+mn-ea"/>
                <a:cs typeface="+mn-cs"/>
              </a:rPr>
              <a:t>High risk of future delinquency</a:t>
            </a:r>
          </a:p>
        </p:txBody>
      </p:sp>
      <p:sp>
        <p:nvSpPr>
          <p:cNvPr id="45" name="TextBox 44"/>
          <p:cNvSpPr txBox="1"/>
          <p:nvPr/>
        </p:nvSpPr>
        <p:spPr>
          <a:xfrm>
            <a:off x="4027506" y="3390157"/>
            <a:ext cx="538610" cy="415498"/>
          </a:xfrm>
          <a:prstGeom prst="rect">
            <a:avLst/>
          </a:prstGeom>
          <a:noFill/>
        </p:spPr>
        <p:txBody>
          <a:bodyPr wrap="none" lIns="0" tIns="0" rIns="0" bIns="0" numCol="1" spcCol="151200"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FFFFFF"/>
                </a:solidFill>
                <a:effectLst/>
                <a:uLnTx/>
                <a:uFillTx/>
                <a:latin typeface="Arial" panose="020B0604020202020204"/>
                <a:ea typeface="+mn-ea"/>
                <a:cs typeface="+mn-cs"/>
              </a:rPr>
              <a:t>Credit</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FFFFFF"/>
                </a:solidFill>
                <a:effectLst/>
                <a:uLnTx/>
                <a:uFillTx/>
                <a:latin typeface="Arial" panose="020B0604020202020204"/>
                <a:ea typeface="+mn-ea"/>
                <a:cs typeface="+mn-cs"/>
              </a:rPr>
              <a:t>Scores</a:t>
            </a:r>
          </a:p>
        </p:txBody>
      </p:sp>
      <p:cxnSp>
        <p:nvCxnSpPr>
          <p:cNvPr id="47" name="Straight Arrow Connector 46"/>
          <p:cNvCxnSpPr/>
          <p:nvPr/>
        </p:nvCxnSpPr>
        <p:spPr>
          <a:xfrm flipH="1">
            <a:off x="4950958" y="3784641"/>
            <a:ext cx="865168" cy="0"/>
          </a:xfrm>
          <a:prstGeom prst="straightConnector1">
            <a:avLst/>
          </a:prstGeom>
          <a:ln w="381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5944774" y="3494031"/>
            <a:ext cx="1582616" cy="623248"/>
          </a:xfrm>
          <a:prstGeom prst="rect">
            <a:avLst/>
          </a:prstGeom>
          <a:noFill/>
        </p:spPr>
        <p:txBody>
          <a:bodyPr wrap="square" lIns="0" tIns="0" rIns="0" bIns="0" numCol="1" spcCol="15120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BA2F7D"/>
                </a:solidFill>
                <a:effectLst/>
                <a:uLnTx/>
                <a:uFillTx/>
                <a:latin typeface="Arial" panose="020B0604020202020204"/>
                <a:ea typeface="+mn-ea"/>
                <a:cs typeface="+mn-cs"/>
              </a:rPr>
              <a:t>Gain insight into potential for delinquency</a:t>
            </a:r>
          </a:p>
        </p:txBody>
      </p:sp>
      <p:sp>
        <p:nvSpPr>
          <p:cNvPr id="49" name="TextBox 48"/>
          <p:cNvSpPr txBox="1"/>
          <p:nvPr/>
        </p:nvSpPr>
        <p:spPr>
          <a:xfrm>
            <a:off x="6571819" y="1246308"/>
            <a:ext cx="633047" cy="207749"/>
          </a:xfrm>
          <a:prstGeom prst="rect">
            <a:avLst/>
          </a:prstGeom>
          <a:noFill/>
        </p:spPr>
        <p:txBody>
          <a:bodyPr wrap="square" lIns="0" tIns="0" rIns="0" bIns="0" numCol="1" spcCol="15120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26478D"/>
                </a:solidFill>
                <a:effectLst/>
                <a:uLnTx/>
                <a:uFillTx/>
                <a:latin typeface="Arial" panose="020B0604020202020204"/>
                <a:ea typeface="+mn-ea"/>
                <a:cs typeface="+mn-cs"/>
              </a:rPr>
              <a:t>Portfolio</a:t>
            </a:r>
          </a:p>
        </p:txBody>
      </p:sp>
      <p:sp>
        <p:nvSpPr>
          <p:cNvPr id="50" name="TextBox 49"/>
          <p:cNvSpPr txBox="1"/>
          <p:nvPr/>
        </p:nvSpPr>
        <p:spPr>
          <a:xfrm>
            <a:off x="1618953" y="1515819"/>
            <a:ext cx="1128935" cy="1246495"/>
          </a:xfrm>
          <a:prstGeom prst="rect">
            <a:avLst/>
          </a:prstGeom>
          <a:noFill/>
        </p:spPr>
        <p:txBody>
          <a:bodyPr wrap="square" lIns="0" tIns="0" rIns="0" bIns="0" numCol="1" spcCol="151200" rtlCol="0">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575756"/>
                </a:solidFill>
                <a:effectLst/>
                <a:uLnTx/>
                <a:uFillTx/>
                <a:latin typeface="Arial" panose="020B0604020202020204"/>
                <a:ea typeface="+mn-ea"/>
                <a:cs typeface="+mn-cs"/>
              </a:rPr>
              <a:t>These appear to be good customers who will continue to pay on time</a:t>
            </a:r>
          </a:p>
        </p:txBody>
      </p:sp>
      <p:cxnSp>
        <p:nvCxnSpPr>
          <p:cNvPr id="51" name="Straight Arrow Connector 50"/>
          <p:cNvCxnSpPr/>
          <p:nvPr/>
        </p:nvCxnSpPr>
        <p:spPr>
          <a:xfrm>
            <a:off x="2806251" y="2117963"/>
            <a:ext cx="20844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4" name="Rounded Rectangle 53"/>
          <p:cNvSpPr/>
          <p:nvPr/>
        </p:nvSpPr>
        <p:spPr>
          <a:xfrm>
            <a:off x="3100236" y="1494716"/>
            <a:ext cx="7380869" cy="1215917"/>
          </a:xfrm>
          <a:prstGeom prst="round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61" name="Chevron 60"/>
          <p:cNvSpPr/>
          <p:nvPr/>
        </p:nvSpPr>
        <p:spPr>
          <a:xfrm>
            <a:off x="3233820" y="1656934"/>
            <a:ext cx="2125980" cy="891540"/>
          </a:xfrm>
          <a:prstGeom prst="chevron">
            <a:avLst/>
          </a:prstGeom>
          <a:noFill/>
          <a:ln w="38100">
            <a:solidFill>
              <a:schemeClr val="accent1"/>
            </a:solidFill>
            <a:prstDash val="sysDash"/>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8" name="TextBox 67"/>
          <p:cNvSpPr txBox="1"/>
          <p:nvPr/>
        </p:nvSpPr>
        <p:spPr>
          <a:xfrm>
            <a:off x="6968198" y="5479117"/>
            <a:ext cx="3249634" cy="415498"/>
          </a:xfrm>
          <a:prstGeom prst="rect">
            <a:avLst/>
          </a:prstGeom>
          <a:noFill/>
        </p:spPr>
        <p:txBody>
          <a:bodyPr wrap="square" lIns="0" tIns="0" rIns="0" bIns="0" numCol="1" spcCol="15120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sng" strike="noStrike" kern="1200" cap="none" spc="0" normalizeH="0" baseline="0" noProof="0" dirty="0">
                <a:ln>
                  <a:noFill/>
                </a:ln>
                <a:solidFill>
                  <a:srgbClr val="BB0048"/>
                </a:solidFill>
                <a:effectLst/>
                <a:uLnTx/>
                <a:uFillTx/>
                <a:latin typeface="Arial" panose="020B0604020202020204"/>
                <a:ea typeface="+mn-ea"/>
                <a:cs typeface="+mn-cs"/>
              </a:rPr>
              <a:t>What looks like a low risk customer has a high potential to become a future loss</a:t>
            </a:r>
          </a:p>
        </p:txBody>
      </p:sp>
      <p:cxnSp>
        <p:nvCxnSpPr>
          <p:cNvPr id="69" name="Straight Arrow Connector 68"/>
          <p:cNvCxnSpPr/>
          <p:nvPr/>
        </p:nvCxnSpPr>
        <p:spPr>
          <a:xfrm flipH="1">
            <a:off x="6571819" y="5686867"/>
            <a:ext cx="208440" cy="0"/>
          </a:xfrm>
          <a:prstGeom prst="straightConnector1">
            <a:avLst/>
          </a:prstGeom>
          <a:ln w="381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22" name="Date Placeholder 1">
            <a:extLst>
              <a:ext uri="{FF2B5EF4-FFF2-40B4-BE49-F238E27FC236}">
                <a16:creationId xmlns:a16="http://schemas.microsoft.com/office/drawing/2014/main" id="{FDB46E57-0096-4791-B500-398F9AF04ABF}"/>
              </a:ext>
            </a:extLst>
          </p:cNvPr>
          <p:cNvSpPr txBox="1">
            <a:spLocks/>
          </p:cNvSpPr>
          <p:nvPr/>
        </p:nvSpPr>
        <p:spPr>
          <a:xfrm>
            <a:off x="1556944" y="6405118"/>
            <a:ext cx="720000" cy="216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2ADFEFE6-21CC-42C9-B214-551519CB91F8}" type="datetime1">
              <a:rPr kumimoji="0" lang="en-US" sz="800" b="0" i="0" u="none" strike="noStrike" kern="1200" cap="none" spc="0" normalizeH="0" baseline="0" noProof="0" smtClean="0">
                <a:ln>
                  <a:noFill/>
                </a:ln>
                <a:solidFill>
                  <a:srgbClr val="575756"/>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8/11/2020</a:t>
            </a:fld>
            <a:endParaRPr kumimoji="0" lang="en-GB" sz="800" b="0" i="0" u="none" strike="noStrike" kern="1200" cap="none" spc="0" normalizeH="0" baseline="0" noProof="0" dirty="0">
              <a:ln>
                <a:noFill/>
              </a:ln>
              <a:solidFill>
                <a:srgbClr val="575756"/>
              </a:solidFill>
              <a:effectLst/>
              <a:uLnTx/>
              <a:uFillTx/>
              <a:latin typeface="Arial" panose="020B0604020202020204"/>
              <a:ea typeface="+mn-ea"/>
              <a:cs typeface="+mn-cs"/>
            </a:endParaRPr>
          </a:p>
        </p:txBody>
      </p:sp>
      <p:sp>
        <p:nvSpPr>
          <p:cNvPr id="23" name="Footer Placeholder 3">
            <a:extLst>
              <a:ext uri="{FF2B5EF4-FFF2-40B4-BE49-F238E27FC236}">
                <a16:creationId xmlns:a16="http://schemas.microsoft.com/office/drawing/2014/main" id="{D160DBF4-11E4-414C-9F01-96ACC96456B1}"/>
              </a:ext>
            </a:extLst>
          </p:cNvPr>
          <p:cNvSpPr txBox="1">
            <a:spLocks/>
          </p:cNvSpPr>
          <p:nvPr/>
        </p:nvSpPr>
        <p:spPr>
          <a:xfrm>
            <a:off x="2303564" y="6405118"/>
            <a:ext cx="6114625" cy="216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575756"/>
                </a:solidFill>
                <a:effectLst/>
                <a:uLnTx/>
                <a:uFillTx/>
                <a:latin typeface="Arial" panose="020B0604020202020204"/>
                <a:ea typeface="+mn-ea"/>
                <a:cs typeface="+mn-cs"/>
              </a:rPr>
              <a:t>Experian Private and Confidential: Coronavirus Portfolio Solutions </a:t>
            </a:r>
            <a:endParaRPr kumimoji="0" lang="en-GB" sz="800" b="0" i="0" u="none" strike="noStrike" kern="1200" cap="none" spc="0" normalizeH="0" baseline="0" noProof="0" dirty="0">
              <a:ln>
                <a:noFill/>
              </a:ln>
              <a:solidFill>
                <a:srgbClr val="575756"/>
              </a:solidFill>
              <a:effectLst/>
              <a:uLnTx/>
              <a:uFillTx/>
              <a:latin typeface="Arial" panose="020B0604020202020204"/>
              <a:ea typeface="+mn-ea"/>
              <a:cs typeface="+mn-cs"/>
            </a:endParaRPr>
          </a:p>
        </p:txBody>
      </p:sp>
    </p:spTree>
    <p:extLst>
      <p:ext uri="{BB962C8B-B14F-4D97-AF65-F5344CB8AC3E}">
        <p14:creationId xmlns:p14="http://schemas.microsoft.com/office/powerpoint/2010/main" val="1008040859"/>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628225" y="472172"/>
            <a:ext cx="9366250" cy="1006475"/>
          </a:xfrm>
        </p:spPr>
        <p:txBody>
          <a:bodyPr/>
          <a:lstStyle/>
          <a:p>
            <a:r>
              <a:rPr lang="en-US" altLang="en-US" sz="3400" dirty="0"/>
              <a:t>Portfolio Scoring process</a:t>
            </a:r>
            <a:br>
              <a:rPr lang="en-US" altLang="en-US" dirty="0"/>
            </a:br>
            <a:r>
              <a:rPr lang="en-US" altLang="en-US" sz="1650" dirty="0"/>
              <a:t>File returns actionable information</a:t>
            </a:r>
            <a:endParaRPr lang="en-US" sz="1650" dirty="0"/>
          </a:p>
        </p:txBody>
      </p:sp>
      <p:sp>
        <p:nvSpPr>
          <p:cNvPr id="6" name="Rounded Rectangle 5"/>
          <p:cNvSpPr/>
          <p:nvPr/>
        </p:nvSpPr>
        <p:spPr>
          <a:xfrm>
            <a:off x="1694244" y="1584718"/>
            <a:ext cx="3004147" cy="1498209"/>
          </a:xfrm>
          <a:prstGeom prst="round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Can 6"/>
          <p:cNvSpPr/>
          <p:nvPr/>
        </p:nvSpPr>
        <p:spPr>
          <a:xfrm>
            <a:off x="5356778" y="1568892"/>
            <a:ext cx="2416126" cy="1529861"/>
          </a:xfrm>
          <a:prstGeom prst="can">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 name="Folded Corner 7"/>
          <p:cNvSpPr/>
          <p:nvPr/>
        </p:nvSpPr>
        <p:spPr>
          <a:xfrm>
            <a:off x="8401711" y="1455470"/>
            <a:ext cx="1756703" cy="1756703"/>
          </a:xfrm>
          <a:prstGeom prst="foldedCorner">
            <a:avLst/>
          </a:prstGeom>
          <a:solidFill>
            <a:schemeClr val="accent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6535" y="1950179"/>
            <a:ext cx="2356613" cy="1122197"/>
          </a:xfrm>
          <a:prstGeom prst="rect">
            <a:avLst/>
          </a:prstGeom>
        </p:spPr>
      </p:pic>
      <p:sp>
        <p:nvSpPr>
          <p:cNvPr id="10" name="TextBox 9"/>
          <p:cNvSpPr txBox="1"/>
          <p:nvPr/>
        </p:nvSpPr>
        <p:spPr>
          <a:xfrm>
            <a:off x="1925945" y="1710576"/>
            <a:ext cx="2425664" cy="1246495"/>
          </a:xfrm>
          <a:prstGeom prst="rect">
            <a:avLst/>
          </a:prstGeom>
          <a:noFill/>
        </p:spPr>
        <p:txBody>
          <a:bodyPr wrap="none" lIns="0" tIns="0" rIns="0" bIns="0" numCol="1" spcCol="1512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FFFFFF"/>
                </a:solidFill>
                <a:effectLst/>
                <a:uLnTx/>
                <a:uFillTx/>
                <a:latin typeface="Arial" panose="020B0604020202020204"/>
                <a:ea typeface="+mn-ea"/>
                <a:cs typeface="+mn-cs"/>
              </a:rPr>
              <a:t>Your customer data</a:t>
            </a:r>
          </a:p>
          <a:p>
            <a:pPr marL="471488" marR="0" lvl="1"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FFFFFF"/>
                </a:solidFill>
                <a:effectLst/>
                <a:uLnTx/>
                <a:uFillTx/>
                <a:latin typeface="Arial" panose="020B0604020202020204"/>
                <a:ea typeface="+mn-ea"/>
                <a:cs typeface="+mn-cs"/>
              </a:rPr>
              <a:t>Name</a:t>
            </a:r>
          </a:p>
          <a:p>
            <a:pPr marL="471488" marR="0" lvl="1"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FFFFFF"/>
                </a:solidFill>
                <a:effectLst/>
                <a:uLnTx/>
                <a:uFillTx/>
                <a:latin typeface="Arial" panose="020B0604020202020204"/>
                <a:ea typeface="+mn-ea"/>
                <a:cs typeface="+mn-cs"/>
              </a:rPr>
              <a:t>Address, city, state, zip</a:t>
            </a:r>
          </a:p>
          <a:p>
            <a:pPr marL="471488" marR="0" lvl="1"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FFFFFF"/>
                </a:solidFill>
                <a:effectLst/>
                <a:uLnTx/>
                <a:uFillTx/>
                <a:latin typeface="Arial" panose="020B0604020202020204"/>
                <a:ea typeface="+mn-ea"/>
                <a:cs typeface="+mn-cs"/>
              </a:rPr>
              <a:t>Total balance</a:t>
            </a:r>
          </a:p>
          <a:p>
            <a:pPr marL="471488" marR="0" lvl="1"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FFFFFF"/>
                </a:solidFill>
                <a:effectLst/>
                <a:uLnTx/>
                <a:uFillTx/>
                <a:latin typeface="Arial" panose="020B0604020202020204"/>
                <a:ea typeface="+mn-ea"/>
                <a:cs typeface="+mn-cs"/>
              </a:rPr>
              <a:t>Current balance</a:t>
            </a:r>
          </a:p>
          <a:p>
            <a:pPr marL="471488" marR="0" lvl="1"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FFFFFF"/>
                </a:solidFill>
                <a:effectLst/>
                <a:uLnTx/>
                <a:uFillTx/>
                <a:latin typeface="Arial" panose="020B0604020202020204"/>
                <a:ea typeface="+mn-ea"/>
                <a:cs typeface="+mn-cs"/>
              </a:rPr>
              <a:t>Aged past due balanced</a:t>
            </a:r>
          </a:p>
        </p:txBody>
      </p:sp>
      <p:sp>
        <p:nvSpPr>
          <p:cNvPr id="13" name="TextBox 12"/>
          <p:cNvSpPr txBox="1"/>
          <p:nvPr/>
        </p:nvSpPr>
        <p:spPr>
          <a:xfrm>
            <a:off x="8826380" y="2022197"/>
            <a:ext cx="907366" cy="623248"/>
          </a:xfrm>
          <a:prstGeom prst="rect">
            <a:avLst/>
          </a:prstGeom>
          <a:noFill/>
        </p:spPr>
        <p:txBody>
          <a:bodyPr wrap="square" lIns="0" tIns="0" rIns="0" bIns="0" numCol="1" spcCol="1512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FFFFFF"/>
                </a:solidFill>
                <a:effectLst/>
                <a:uLnTx/>
                <a:uFillTx/>
                <a:latin typeface="Arial" panose="020B0604020202020204"/>
                <a:ea typeface="+mn-ea"/>
                <a:cs typeface="+mn-cs"/>
              </a:rPr>
              <a:t>Portfolio Scoring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FFFFFF"/>
                </a:solidFill>
                <a:effectLst/>
                <a:uLnTx/>
                <a:uFillTx/>
                <a:latin typeface="Arial" panose="020B0604020202020204"/>
                <a:ea typeface="+mn-ea"/>
                <a:cs typeface="+mn-cs"/>
              </a:rPr>
              <a:t>file</a:t>
            </a:r>
          </a:p>
        </p:txBody>
      </p:sp>
      <p:sp>
        <p:nvSpPr>
          <p:cNvPr id="14" name="Rounded Rectangle 13"/>
          <p:cNvSpPr/>
          <p:nvPr/>
        </p:nvSpPr>
        <p:spPr>
          <a:xfrm>
            <a:off x="3796771" y="4043048"/>
            <a:ext cx="5029608" cy="1909691"/>
          </a:xfrm>
          <a:prstGeom prst="roundRect">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17" name="Group 16"/>
          <p:cNvGrpSpPr/>
          <p:nvPr/>
        </p:nvGrpSpPr>
        <p:grpSpPr>
          <a:xfrm>
            <a:off x="4028473" y="4166895"/>
            <a:ext cx="4255810" cy="1661993"/>
            <a:chOff x="776932" y="5583870"/>
            <a:chExt cx="5674414" cy="2215991"/>
          </a:xfrm>
        </p:grpSpPr>
        <p:sp>
          <p:nvSpPr>
            <p:cNvPr id="15" name="TextBox 14"/>
            <p:cNvSpPr txBox="1"/>
            <p:nvPr/>
          </p:nvSpPr>
          <p:spPr>
            <a:xfrm>
              <a:off x="776932" y="5583870"/>
              <a:ext cx="3071782" cy="1938992"/>
            </a:xfrm>
            <a:prstGeom prst="rect">
              <a:avLst/>
            </a:prstGeom>
            <a:noFill/>
          </p:spPr>
          <p:txBody>
            <a:bodyPr wrap="none" lIns="0" tIns="0" rIns="0" bIns="0" numCol="1" spcCol="1512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FFFFFF"/>
                  </a:solidFill>
                  <a:effectLst/>
                  <a:uLnTx/>
                  <a:uFillTx/>
                  <a:latin typeface="Arial" panose="020B0604020202020204"/>
                  <a:ea typeface="+mn-ea"/>
                  <a:cs typeface="+mn-cs"/>
                </a:rPr>
                <a:t>Portfolio Scoring file</a:t>
              </a:r>
            </a:p>
            <a:p>
              <a:pPr marL="471488" marR="0" lvl="1"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FFFFFF"/>
                  </a:solidFill>
                  <a:effectLst/>
                  <a:uLnTx/>
                  <a:uFillTx/>
                  <a:latin typeface="Arial" panose="020B0604020202020204"/>
                  <a:ea typeface="+mn-ea"/>
                  <a:cs typeface="+mn-cs"/>
                </a:rPr>
                <a:t>Business ID information</a:t>
              </a:r>
            </a:p>
            <a:p>
              <a:pPr marL="471488" marR="0" lvl="1"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FFFFFF"/>
                  </a:solidFill>
                  <a:effectLst/>
                  <a:uLnTx/>
                  <a:uFillTx/>
                  <a:latin typeface="Arial" panose="020B0604020202020204"/>
                  <a:ea typeface="+mn-ea"/>
                  <a:cs typeface="+mn-cs"/>
                </a:rPr>
                <a:t>Your DBT</a:t>
              </a:r>
            </a:p>
            <a:p>
              <a:pPr marL="471488" marR="0" lvl="1"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FFFFFF"/>
                  </a:solidFill>
                  <a:effectLst/>
                  <a:uLnTx/>
                  <a:uFillTx/>
                  <a:latin typeface="Arial" panose="020B0604020202020204"/>
                  <a:ea typeface="+mn-ea"/>
                  <a:cs typeface="+mn-cs"/>
                </a:rPr>
                <a:t>Overall DBT</a:t>
              </a:r>
            </a:p>
            <a:p>
              <a:pPr marL="471488" marR="0" lvl="1"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err="1">
                  <a:ln>
                    <a:noFill/>
                  </a:ln>
                  <a:solidFill>
                    <a:srgbClr val="FFFFFF"/>
                  </a:solidFill>
                  <a:effectLst/>
                  <a:uLnTx/>
                  <a:uFillTx/>
                  <a:latin typeface="Arial" panose="020B0604020202020204"/>
                  <a:ea typeface="+mn-ea"/>
                  <a:cs typeface="+mn-cs"/>
                </a:rPr>
                <a:t>Tradelines</a:t>
              </a:r>
              <a:endParaRPr kumimoji="0" lang="en-US" sz="135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471488" marR="0" lvl="1"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FFFFFF"/>
                  </a:solidFill>
                  <a:effectLst/>
                  <a:uLnTx/>
                  <a:uFillTx/>
                  <a:latin typeface="Arial" panose="020B0604020202020204"/>
                  <a:ea typeface="+mn-ea"/>
                  <a:cs typeface="+mn-cs"/>
                </a:rPr>
                <a:t>Your balance</a:t>
              </a:r>
            </a:p>
            <a:p>
              <a:pPr marL="471488" marR="0" lvl="1"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FFFFFF"/>
                  </a:solidFill>
                  <a:effectLst/>
                  <a:uLnTx/>
                  <a:uFillTx/>
                  <a:latin typeface="Arial" panose="020B0604020202020204"/>
                  <a:ea typeface="+mn-ea"/>
                  <a:cs typeface="+mn-cs"/>
                </a:rPr>
                <a:t>Total balance</a:t>
              </a:r>
            </a:p>
          </p:txBody>
        </p:sp>
        <p:sp>
          <p:nvSpPr>
            <p:cNvPr id="16" name="TextBox 15"/>
            <p:cNvSpPr txBox="1"/>
            <p:nvPr/>
          </p:nvSpPr>
          <p:spPr>
            <a:xfrm>
              <a:off x="4059238" y="5583870"/>
              <a:ext cx="2392108" cy="2215991"/>
            </a:xfrm>
            <a:prstGeom prst="rect">
              <a:avLst/>
            </a:prstGeom>
            <a:noFill/>
          </p:spPr>
          <p:txBody>
            <a:bodyPr wrap="none" lIns="0" tIns="0" rIns="0" bIns="0" numCol="1" spcCol="151200" rtlCol="0">
              <a:spAutoFit/>
            </a:bodyPr>
            <a:lstStyle/>
            <a:p>
              <a:pPr marL="471488" marR="0" lvl="1"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35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471488" marR="0" lvl="1"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FFFFFF"/>
                  </a:solidFill>
                  <a:effectLst/>
                  <a:uLnTx/>
                  <a:uFillTx/>
                  <a:latin typeface="Arial" panose="020B0604020202020204"/>
                  <a:ea typeface="+mn-ea"/>
                  <a:cs typeface="+mn-cs"/>
                </a:rPr>
                <a:t>Score</a:t>
              </a:r>
            </a:p>
            <a:p>
              <a:pPr marL="471488" marR="0" lvl="1"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FFFFFF"/>
                  </a:solidFill>
                  <a:effectLst/>
                  <a:uLnTx/>
                  <a:uFillTx/>
                  <a:latin typeface="Arial" panose="020B0604020202020204"/>
                  <a:ea typeface="+mn-ea"/>
                  <a:cs typeface="+mn-cs"/>
                </a:rPr>
                <a:t>Legal balance</a:t>
              </a:r>
            </a:p>
            <a:p>
              <a:pPr marL="471488" marR="0" lvl="1"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FFFFFF"/>
                  </a:solidFill>
                  <a:effectLst/>
                  <a:uLnTx/>
                  <a:uFillTx/>
                  <a:latin typeface="Arial" panose="020B0604020202020204"/>
                  <a:ea typeface="+mn-ea"/>
                  <a:cs typeface="+mn-cs"/>
                </a:rPr>
                <a:t>Legal items</a:t>
              </a:r>
            </a:p>
            <a:p>
              <a:pPr marL="471488" marR="0" lvl="1"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FFFFFF"/>
                  </a:solidFill>
                  <a:effectLst/>
                  <a:uLnTx/>
                  <a:uFillTx/>
                  <a:latin typeface="Arial" panose="020B0604020202020204"/>
                  <a:ea typeface="+mn-ea"/>
                  <a:cs typeface="+mn-cs"/>
                </a:rPr>
                <a:t>Years on file</a:t>
              </a:r>
            </a:p>
            <a:p>
              <a:pPr marL="471488" marR="0" lvl="1"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FFFFFF"/>
                  </a:solidFill>
                  <a:effectLst/>
                  <a:uLnTx/>
                  <a:uFillTx/>
                  <a:latin typeface="Arial" panose="020B0604020202020204"/>
                  <a:ea typeface="+mn-ea"/>
                  <a:cs typeface="+mn-cs"/>
                </a:rPr>
                <a:t>Bankruptcies</a:t>
              </a:r>
            </a:p>
            <a:p>
              <a:pPr marL="471488" marR="0" lvl="1"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FFFFFF"/>
                  </a:solidFill>
                  <a:effectLst/>
                  <a:uLnTx/>
                  <a:uFillTx/>
                  <a:latin typeface="Arial" panose="020B0604020202020204"/>
                  <a:ea typeface="+mn-ea"/>
                  <a:cs typeface="+mn-cs"/>
                </a:rPr>
                <a:t>Derogatory items</a:t>
              </a:r>
            </a:p>
            <a:p>
              <a:pPr marL="471488" marR="0" lvl="1"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FFFFFF"/>
                  </a:solidFill>
                  <a:effectLst/>
                  <a:uLnTx/>
                  <a:uFillTx/>
                  <a:latin typeface="Arial" panose="020B0604020202020204"/>
                  <a:ea typeface="+mn-ea"/>
                  <a:cs typeface="+mn-cs"/>
                </a:rPr>
                <a:t>Percentile</a:t>
              </a:r>
            </a:p>
          </p:txBody>
        </p:sp>
      </p:grpSp>
      <p:cxnSp>
        <p:nvCxnSpPr>
          <p:cNvPr id="21" name="Straight Arrow Connector 20"/>
          <p:cNvCxnSpPr/>
          <p:nvPr/>
        </p:nvCxnSpPr>
        <p:spPr>
          <a:xfrm>
            <a:off x="7772904" y="2323272"/>
            <a:ext cx="628762" cy="1054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Elbow Connector 29"/>
          <p:cNvCxnSpPr>
            <a:stCxn id="8" idx="2"/>
            <a:endCxn id="14" idx="0"/>
          </p:cNvCxnSpPr>
          <p:nvPr/>
        </p:nvCxnSpPr>
        <p:spPr>
          <a:xfrm rot="5400000">
            <a:off x="7380381" y="2143368"/>
            <a:ext cx="830876" cy="2968487"/>
          </a:xfrm>
          <a:prstGeom prst="bent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4682588" y="2323272"/>
            <a:ext cx="628762" cy="1054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Date Placeholder 1">
            <a:extLst>
              <a:ext uri="{FF2B5EF4-FFF2-40B4-BE49-F238E27FC236}">
                <a16:creationId xmlns:a16="http://schemas.microsoft.com/office/drawing/2014/main" id="{6D12FE1E-905C-4969-8B5B-F9A8AB69F487}"/>
              </a:ext>
            </a:extLst>
          </p:cNvPr>
          <p:cNvSpPr txBox="1">
            <a:spLocks/>
          </p:cNvSpPr>
          <p:nvPr/>
        </p:nvSpPr>
        <p:spPr>
          <a:xfrm>
            <a:off x="1556944" y="6416004"/>
            <a:ext cx="720000" cy="216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2ADFEFE6-21CC-42C9-B214-551519CB91F8}" type="datetime1">
              <a:rPr kumimoji="0" lang="en-US" sz="800" b="0" i="0" u="none" strike="noStrike" kern="1200" cap="none" spc="0" normalizeH="0" baseline="0" noProof="0" smtClean="0">
                <a:ln>
                  <a:noFill/>
                </a:ln>
                <a:solidFill>
                  <a:srgbClr val="575756"/>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8/11/2020</a:t>
            </a:fld>
            <a:endParaRPr kumimoji="0" lang="en-GB" sz="800" b="0" i="0" u="none" strike="noStrike" kern="1200" cap="none" spc="0" normalizeH="0" baseline="0" noProof="0" dirty="0">
              <a:ln>
                <a:noFill/>
              </a:ln>
              <a:solidFill>
                <a:srgbClr val="575756"/>
              </a:solidFill>
              <a:effectLst/>
              <a:uLnTx/>
              <a:uFillTx/>
              <a:latin typeface="Arial" panose="020B0604020202020204"/>
              <a:ea typeface="+mn-ea"/>
              <a:cs typeface="+mn-cs"/>
            </a:endParaRPr>
          </a:p>
        </p:txBody>
      </p:sp>
      <p:sp>
        <p:nvSpPr>
          <p:cNvPr id="19" name="Footer Placeholder 3">
            <a:extLst>
              <a:ext uri="{FF2B5EF4-FFF2-40B4-BE49-F238E27FC236}">
                <a16:creationId xmlns:a16="http://schemas.microsoft.com/office/drawing/2014/main" id="{543FC147-F89C-469D-B1AC-6F579BF9B429}"/>
              </a:ext>
            </a:extLst>
          </p:cNvPr>
          <p:cNvSpPr txBox="1">
            <a:spLocks/>
          </p:cNvSpPr>
          <p:nvPr/>
        </p:nvSpPr>
        <p:spPr>
          <a:xfrm>
            <a:off x="2303564" y="6416004"/>
            <a:ext cx="6114625" cy="216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575756"/>
                </a:solidFill>
                <a:effectLst/>
                <a:uLnTx/>
                <a:uFillTx/>
                <a:latin typeface="Arial" panose="020B0604020202020204"/>
                <a:ea typeface="+mn-ea"/>
                <a:cs typeface="+mn-cs"/>
              </a:rPr>
              <a:t>Experian Private and Confidential: Coronavirus Portfolio Solutions </a:t>
            </a:r>
            <a:endParaRPr kumimoji="0" lang="en-GB" sz="800" b="0" i="0" u="none" strike="noStrike" kern="1200" cap="none" spc="0" normalizeH="0" baseline="0" noProof="0" dirty="0">
              <a:ln>
                <a:noFill/>
              </a:ln>
              <a:solidFill>
                <a:srgbClr val="575756"/>
              </a:solidFill>
              <a:effectLst/>
              <a:uLnTx/>
              <a:uFillTx/>
              <a:latin typeface="Arial" panose="020B0604020202020204"/>
              <a:ea typeface="+mn-ea"/>
              <a:cs typeface="+mn-cs"/>
            </a:endParaRPr>
          </a:p>
        </p:txBody>
      </p:sp>
    </p:spTree>
    <p:extLst>
      <p:ext uri="{BB962C8B-B14F-4D97-AF65-F5344CB8AC3E}">
        <p14:creationId xmlns:p14="http://schemas.microsoft.com/office/powerpoint/2010/main" val="831078581"/>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sz="3400"/>
              <a:t>Portfolio Scoring</a:t>
            </a:r>
            <a:br>
              <a:rPr lang="en-US" altLang="en-US" sz="3400"/>
            </a:br>
            <a:endParaRPr lang="en-US" sz="3400"/>
          </a:p>
        </p:txBody>
      </p:sp>
      <p:sp>
        <p:nvSpPr>
          <p:cNvPr id="6" name="Content Placeholder 5"/>
          <p:cNvSpPr>
            <a:spLocks noGrp="1"/>
          </p:cNvSpPr>
          <p:nvPr>
            <p:ph idx="4294967295"/>
          </p:nvPr>
        </p:nvSpPr>
        <p:spPr>
          <a:xfrm>
            <a:off x="466801" y="1535712"/>
            <a:ext cx="5570538" cy="3724275"/>
          </a:xfrm>
        </p:spPr>
        <p:txBody>
          <a:bodyPr/>
          <a:lstStyle/>
          <a:p>
            <a:pPr>
              <a:defRPr/>
            </a:pPr>
            <a:r>
              <a:rPr lang="en-US" sz="2000" b="1">
                <a:solidFill>
                  <a:srgbClr val="17498E"/>
                </a:solidFill>
              </a:rPr>
              <a:t>Benefits of scoring:</a:t>
            </a:r>
          </a:p>
          <a:p>
            <a:pPr marL="214313" indent="-214313">
              <a:spcBef>
                <a:spcPts val="300"/>
              </a:spcBef>
              <a:buClr>
                <a:srgbClr val="585857"/>
              </a:buClr>
              <a:buSzPct val="150000"/>
              <a:buFont typeface="Arial" panose="020B0604020202020204" pitchFamily="34" charset="0"/>
              <a:buChar char="•"/>
              <a:defRPr/>
            </a:pPr>
            <a:r>
              <a:rPr lang="en-US" sz="2000">
                <a:solidFill>
                  <a:srgbClr val="585857"/>
                </a:solidFill>
              </a:rPr>
              <a:t>Faster decisions</a:t>
            </a:r>
          </a:p>
          <a:p>
            <a:pPr marL="214313" indent="-214313">
              <a:spcBef>
                <a:spcPts val="300"/>
              </a:spcBef>
              <a:buClr>
                <a:srgbClr val="585857"/>
              </a:buClr>
              <a:buSzPct val="150000"/>
              <a:buFont typeface="Arial" panose="020B0604020202020204" pitchFamily="34" charset="0"/>
              <a:buChar char="•"/>
              <a:defRPr/>
            </a:pPr>
            <a:r>
              <a:rPr lang="en-US" sz="2000">
                <a:solidFill>
                  <a:srgbClr val="585857"/>
                </a:solidFill>
              </a:rPr>
              <a:t>Reduce slow pay/losses</a:t>
            </a:r>
          </a:p>
          <a:p>
            <a:pPr marL="214313" indent="-214313">
              <a:spcBef>
                <a:spcPts val="300"/>
              </a:spcBef>
              <a:buClr>
                <a:srgbClr val="585857"/>
              </a:buClr>
              <a:buSzPct val="150000"/>
              <a:buFont typeface="Arial" panose="020B0604020202020204" pitchFamily="34" charset="0"/>
              <a:buChar char="•"/>
              <a:defRPr/>
            </a:pPr>
            <a:r>
              <a:rPr lang="en-US" sz="2000">
                <a:solidFill>
                  <a:srgbClr val="585857"/>
                </a:solidFill>
              </a:rPr>
              <a:t>Efficiency by segmenting accounts by risk</a:t>
            </a:r>
          </a:p>
          <a:p>
            <a:pPr marL="214313" indent="-214313">
              <a:spcBef>
                <a:spcPts val="300"/>
              </a:spcBef>
              <a:buClr>
                <a:srgbClr val="585857"/>
              </a:buClr>
              <a:buSzPct val="150000"/>
              <a:buFont typeface="Arial" panose="020B0604020202020204" pitchFamily="34" charset="0"/>
              <a:buChar char="•"/>
              <a:defRPr/>
            </a:pPr>
            <a:r>
              <a:rPr lang="en-US" sz="2000">
                <a:solidFill>
                  <a:srgbClr val="585857"/>
                </a:solidFill>
              </a:rPr>
              <a:t>Focus resources in account management</a:t>
            </a:r>
          </a:p>
          <a:p>
            <a:pPr marL="214313" indent="-214313">
              <a:spcBef>
                <a:spcPts val="300"/>
              </a:spcBef>
              <a:buClr>
                <a:srgbClr val="585857"/>
              </a:buClr>
              <a:buSzPct val="150000"/>
              <a:buFont typeface="Arial" panose="020B0604020202020204" pitchFamily="34" charset="0"/>
              <a:buChar char="•"/>
              <a:defRPr/>
            </a:pPr>
            <a:r>
              <a:rPr lang="en-US" sz="2000">
                <a:solidFill>
                  <a:srgbClr val="585857"/>
                </a:solidFill>
              </a:rPr>
              <a:t>Handle accounts quickly and efficiently, with less risk</a:t>
            </a:r>
          </a:p>
          <a:p>
            <a:pPr>
              <a:defRPr/>
            </a:pPr>
            <a:endParaRPr lang="en-US" sz="2000"/>
          </a:p>
          <a:p>
            <a:endParaRPr lang="en-US" sz="2000"/>
          </a:p>
        </p:txBody>
      </p:sp>
      <p:pic>
        <p:nvPicPr>
          <p:cNvPr id="4" name="Picture Placeholder 3"/>
          <p:cNvPicPr>
            <a:picLocks noGrp="1" noChangeAspect="1"/>
          </p:cNvPicPr>
          <p:nvPr>
            <p:ph type="pic" sz="quarter" idx="4294967295"/>
          </p:nvPr>
        </p:nvPicPr>
        <p:blipFill rotWithShape="1">
          <a:blip r:embed="rId3" cstate="print">
            <a:extLst>
              <a:ext uri="{28A0092B-C50C-407E-A947-70E740481C1C}">
                <a14:useLocalDpi xmlns:a14="http://schemas.microsoft.com/office/drawing/2010/main" val="0"/>
              </a:ext>
            </a:extLst>
          </a:blip>
          <a:srcRect l="49598" r="353"/>
          <a:stretch/>
        </p:blipFill>
        <p:spPr>
          <a:xfrm>
            <a:off x="6427788" y="0"/>
            <a:ext cx="5764212" cy="5756275"/>
          </a:xfrm>
        </p:spPr>
      </p:pic>
      <p:sp>
        <p:nvSpPr>
          <p:cNvPr id="5" name="Date Placeholder 1">
            <a:extLst>
              <a:ext uri="{FF2B5EF4-FFF2-40B4-BE49-F238E27FC236}">
                <a16:creationId xmlns:a16="http://schemas.microsoft.com/office/drawing/2014/main" id="{DCA06C96-AD52-441C-BB7E-2FBD5F61E899}"/>
              </a:ext>
            </a:extLst>
          </p:cNvPr>
          <p:cNvSpPr txBox="1">
            <a:spLocks/>
          </p:cNvSpPr>
          <p:nvPr/>
        </p:nvSpPr>
        <p:spPr>
          <a:xfrm>
            <a:off x="1556944" y="6405118"/>
            <a:ext cx="720000" cy="216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DFEFE6-21CC-42C9-B214-551519CB91F8}" type="datetime1">
              <a:rPr lang="en-US" sz="800" smtClean="0"/>
              <a:pPr/>
              <a:t>8/11/2020</a:t>
            </a:fld>
            <a:endParaRPr lang="en-GB" sz="800"/>
          </a:p>
        </p:txBody>
      </p:sp>
      <p:sp>
        <p:nvSpPr>
          <p:cNvPr id="7" name="Footer Placeholder 3">
            <a:extLst>
              <a:ext uri="{FF2B5EF4-FFF2-40B4-BE49-F238E27FC236}">
                <a16:creationId xmlns:a16="http://schemas.microsoft.com/office/drawing/2014/main" id="{13AFCE5A-ACD9-414F-97CD-416EB3D75DB9}"/>
              </a:ext>
            </a:extLst>
          </p:cNvPr>
          <p:cNvSpPr txBox="1">
            <a:spLocks/>
          </p:cNvSpPr>
          <p:nvPr/>
        </p:nvSpPr>
        <p:spPr>
          <a:xfrm>
            <a:off x="2303564" y="6405118"/>
            <a:ext cx="6114625" cy="216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a:t>Experian Private and Confidential: Coronavirus Portfolio Solutions </a:t>
            </a:r>
            <a:endParaRPr lang="en-GB" sz="800"/>
          </a:p>
        </p:txBody>
      </p:sp>
    </p:spTree>
    <p:extLst>
      <p:ext uri="{BB962C8B-B14F-4D97-AF65-F5344CB8AC3E}">
        <p14:creationId xmlns:p14="http://schemas.microsoft.com/office/powerpoint/2010/main" val="3818754075"/>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2"/>
          <p:cNvSpPr>
            <a:spLocks noGrp="1"/>
          </p:cNvSpPr>
          <p:nvPr>
            <p:ph type="title"/>
          </p:nvPr>
        </p:nvSpPr>
        <p:spPr>
          <a:xfrm>
            <a:off x="5380073" y="528034"/>
            <a:ext cx="6345125" cy="1007678"/>
          </a:xfrm>
        </p:spPr>
        <p:txBody>
          <a:bodyPr/>
          <a:lstStyle/>
          <a:p>
            <a:r>
              <a:rPr lang="en-US" dirty="0"/>
              <a:t>Using Account Monitoring Service (AMS) can help</a:t>
            </a:r>
          </a:p>
        </p:txBody>
      </p:sp>
      <p:sp>
        <p:nvSpPr>
          <p:cNvPr id="12" name="Content Placeholder 2"/>
          <p:cNvSpPr txBox="1">
            <a:spLocks/>
          </p:cNvSpPr>
          <p:nvPr/>
        </p:nvSpPr>
        <p:spPr>
          <a:xfrm>
            <a:off x="5230369" y="1744644"/>
            <a:ext cx="5061560" cy="4660473"/>
          </a:xfrm>
          <a:prstGeom prst="rect">
            <a:avLst/>
          </a:prstGeom>
        </p:spPr>
        <p:txBody>
          <a:bodyPr/>
          <a:lstStyle>
            <a:lvl1pPr marL="280988" indent="-280988" algn="l" rtl="0" eaLnBrk="0" fontAlgn="base" hangingPunct="0">
              <a:lnSpc>
                <a:spcPct val="90000"/>
              </a:lnSpc>
              <a:spcBef>
                <a:spcPts val="600"/>
              </a:spcBef>
              <a:spcAft>
                <a:spcPts val="600"/>
              </a:spcAft>
              <a:buClr>
                <a:schemeClr val="bg2"/>
              </a:buClr>
              <a:buSzPct val="100000"/>
              <a:buFont typeface="Wingdings" pitchFamily="2" charset="2"/>
              <a:buChar char="§"/>
              <a:defRPr sz="1800" kern="1200">
                <a:solidFill>
                  <a:schemeClr val="tx1">
                    <a:lumMod val="90000"/>
                    <a:lumOff val="10000"/>
                  </a:schemeClr>
                </a:solidFill>
                <a:latin typeface="+mn-lt"/>
                <a:ea typeface="+mn-ea"/>
                <a:cs typeface="+mn-cs"/>
              </a:defRPr>
            </a:lvl1pPr>
            <a:lvl2pPr marL="742950" indent="-285750" algn="l" rtl="0" eaLnBrk="0" fontAlgn="base" hangingPunct="0">
              <a:lnSpc>
                <a:spcPct val="90000"/>
              </a:lnSpc>
              <a:spcBef>
                <a:spcPts val="600"/>
              </a:spcBef>
              <a:spcAft>
                <a:spcPts val="600"/>
              </a:spcAft>
              <a:buClr>
                <a:schemeClr val="bg2"/>
              </a:buClr>
              <a:buSzPct val="50000"/>
              <a:buFont typeface="Arial" charset="0"/>
              <a:buChar char="►"/>
              <a:defRPr sz="1800" kern="1200">
                <a:solidFill>
                  <a:schemeClr val="tx1">
                    <a:lumMod val="90000"/>
                    <a:lumOff val="10000"/>
                  </a:schemeClr>
                </a:solidFill>
                <a:latin typeface="+mn-lt"/>
                <a:ea typeface="+mn-ea"/>
                <a:cs typeface="+mn-cs"/>
              </a:defRPr>
            </a:lvl2pPr>
            <a:lvl3pPr marL="1143000" indent="-228600" algn="l" rtl="0" eaLnBrk="0" fontAlgn="base" hangingPunct="0">
              <a:lnSpc>
                <a:spcPct val="90000"/>
              </a:lnSpc>
              <a:spcBef>
                <a:spcPts val="600"/>
              </a:spcBef>
              <a:spcAft>
                <a:spcPts val="600"/>
              </a:spcAft>
              <a:buClr>
                <a:schemeClr val="bg2"/>
              </a:buClr>
              <a:buSzPct val="70000"/>
              <a:buFont typeface="Arial" charset="0"/>
              <a:buChar char="●"/>
              <a:defRPr sz="1800" kern="1200">
                <a:solidFill>
                  <a:schemeClr val="tx1">
                    <a:lumMod val="90000"/>
                    <a:lumOff val="10000"/>
                  </a:schemeClr>
                </a:solidFill>
                <a:latin typeface="+mn-lt"/>
                <a:ea typeface="+mn-ea"/>
                <a:cs typeface="+mn-cs"/>
              </a:defRPr>
            </a:lvl3pPr>
            <a:lvl4pPr marL="1600200" indent="-228600" algn="l" rtl="0" eaLnBrk="0" fontAlgn="base" hangingPunct="0">
              <a:lnSpc>
                <a:spcPct val="90000"/>
              </a:lnSpc>
              <a:spcBef>
                <a:spcPts val="600"/>
              </a:spcBef>
              <a:spcAft>
                <a:spcPts val="600"/>
              </a:spcAft>
              <a:buClr>
                <a:schemeClr val="bg2"/>
              </a:buClr>
              <a:buSzPct val="50000"/>
              <a:buFont typeface="Arial" charset="0"/>
              <a:buChar char="▲"/>
              <a:defRPr sz="1800" kern="1200">
                <a:solidFill>
                  <a:schemeClr val="tx1">
                    <a:lumMod val="90000"/>
                    <a:lumOff val="10000"/>
                  </a:schemeClr>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Tx/>
              <a:buSzPct val="150000"/>
              <a:buFont typeface="Arial" panose="020B0604020202020204" pitchFamily="34" charset="0"/>
              <a:buChar char="•"/>
            </a:pPr>
            <a:r>
              <a:rPr lang="en-US" altLang="en-US" sz="1500" b="1" dirty="0">
                <a:solidFill>
                  <a:schemeClr val="tx2">
                    <a:lumMod val="75000"/>
                    <a:lumOff val="25000"/>
                  </a:schemeClr>
                </a:solidFill>
              </a:rPr>
              <a:t>What is Experian’s Account Monitoring Service? </a:t>
            </a:r>
            <a:r>
              <a:rPr lang="en-US" altLang="en-US" sz="1500" dirty="0">
                <a:solidFill>
                  <a:schemeClr val="tx2">
                    <a:lumMod val="75000"/>
                    <a:lumOff val="25000"/>
                  </a:schemeClr>
                </a:solidFill>
              </a:rPr>
              <a:t>  It is a comprehensive and proactive monitoring system notifying you of key events occurring within your portfolio.</a:t>
            </a:r>
          </a:p>
          <a:p>
            <a:pPr marL="0" indent="0">
              <a:buClrTx/>
              <a:buSzPct val="150000"/>
              <a:buNone/>
            </a:pPr>
            <a:endParaRPr lang="en-US" altLang="en-US" sz="1500" dirty="0">
              <a:solidFill>
                <a:schemeClr val="tx2">
                  <a:lumMod val="75000"/>
                  <a:lumOff val="25000"/>
                </a:schemeClr>
              </a:solidFill>
            </a:endParaRPr>
          </a:p>
          <a:p>
            <a:pPr>
              <a:buClrTx/>
              <a:buSzPct val="150000"/>
              <a:buFont typeface="Arial" panose="020B0604020202020204" pitchFamily="34" charset="0"/>
              <a:buChar char="•"/>
            </a:pPr>
            <a:r>
              <a:rPr lang="en-US" altLang="en-US" sz="1500" b="1" dirty="0">
                <a:solidFill>
                  <a:schemeClr val="tx2">
                    <a:lumMod val="75000"/>
                    <a:lumOff val="25000"/>
                  </a:schemeClr>
                </a:solidFill>
              </a:rPr>
              <a:t>Receive notifications on up to 99 different events including:</a:t>
            </a:r>
          </a:p>
          <a:p>
            <a:pPr>
              <a:buClrTx/>
              <a:buSzPct val="150000"/>
              <a:buFont typeface="Arial" panose="020B0604020202020204" pitchFamily="34" charset="0"/>
              <a:buChar char="•"/>
            </a:pPr>
            <a:r>
              <a:rPr lang="en-US" altLang="en-US" sz="1500" b="1" dirty="0"/>
              <a:t>Daily notification on Bankruptcies and other emerging events</a:t>
            </a:r>
            <a:endParaRPr lang="en-US" altLang="en-US" sz="1500" b="1" dirty="0">
              <a:solidFill>
                <a:schemeClr val="tx2">
                  <a:lumMod val="75000"/>
                  <a:lumOff val="25000"/>
                </a:schemeClr>
              </a:solidFill>
            </a:endParaRPr>
          </a:p>
          <a:p>
            <a:pPr marL="685800" lvl="1" indent="-338138">
              <a:buClr>
                <a:schemeClr val="accent5">
                  <a:lumMod val="60000"/>
                  <a:lumOff val="40000"/>
                </a:schemeClr>
              </a:buClr>
              <a:buSzPct val="150000"/>
              <a:buFont typeface="Wingdings" panose="05000000000000000000" pitchFamily="2" charset="2"/>
              <a:buChar char="ü"/>
            </a:pPr>
            <a:r>
              <a:rPr lang="en-US" altLang="en-US" sz="1500" dirty="0">
                <a:solidFill>
                  <a:schemeClr val="tx2">
                    <a:lumMod val="75000"/>
                    <a:lumOff val="25000"/>
                  </a:schemeClr>
                </a:solidFill>
              </a:rPr>
              <a:t>Late Payments (30, 60, 90 day delinquency)</a:t>
            </a:r>
          </a:p>
          <a:p>
            <a:pPr marL="685800" lvl="1" indent="-338138">
              <a:buClr>
                <a:schemeClr val="accent5">
                  <a:lumMod val="60000"/>
                  <a:lumOff val="40000"/>
                </a:schemeClr>
              </a:buClr>
              <a:buSzPct val="150000"/>
              <a:buFont typeface="Wingdings" panose="05000000000000000000" pitchFamily="2" charset="2"/>
              <a:buChar char="ü"/>
            </a:pPr>
            <a:r>
              <a:rPr lang="en-US" altLang="en-US" sz="1500" dirty="0">
                <a:solidFill>
                  <a:schemeClr val="tx2">
                    <a:lumMod val="75000"/>
                    <a:lumOff val="25000"/>
                  </a:schemeClr>
                </a:solidFill>
              </a:rPr>
              <a:t>Bankruptcy alerts</a:t>
            </a:r>
          </a:p>
          <a:p>
            <a:pPr marL="685800" lvl="1" indent="-338138">
              <a:buClr>
                <a:schemeClr val="accent5">
                  <a:lumMod val="60000"/>
                  <a:lumOff val="40000"/>
                </a:schemeClr>
              </a:buClr>
              <a:buSzPct val="150000"/>
              <a:buFont typeface="Wingdings" panose="05000000000000000000" pitchFamily="2" charset="2"/>
              <a:buChar char="ü"/>
            </a:pPr>
            <a:r>
              <a:rPr lang="en-US" altLang="en-US" sz="1500" dirty="0">
                <a:solidFill>
                  <a:schemeClr val="tx2">
                    <a:lumMod val="75000"/>
                    <a:lumOff val="25000"/>
                  </a:schemeClr>
                </a:solidFill>
              </a:rPr>
              <a:t>Lien, Judgment, &amp; Collection filings</a:t>
            </a:r>
          </a:p>
          <a:p>
            <a:pPr marL="685800" lvl="1" indent="-338138">
              <a:buClr>
                <a:schemeClr val="accent5">
                  <a:lumMod val="60000"/>
                  <a:lumOff val="40000"/>
                </a:schemeClr>
              </a:buClr>
              <a:buSzPct val="150000"/>
              <a:buFont typeface="Wingdings" panose="05000000000000000000" pitchFamily="2" charset="2"/>
              <a:buChar char="ü"/>
            </a:pPr>
            <a:r>
              <a:rPr lang="en-US" altLang="en-US" sz="1500" dirty="0">
                <a:solidFill>
                  <a:schemeClr val="tx2">
                    <a:lumMod val="75000"/>
                    <a:lumOff val="25000"/>
                  </a:schemeClr>
                </a:solidFill>
              </a:rPr>
              <a:t>Score change alerts</a:t>
            </a:r>
          </a:p>
          <a:p>
            <a:pPr marL="685800" lvl="1" indent="-338138">
              <a:buClr>
                <a:schemeClr val="accent5">
                  <a:lumMod val="60000"/>
                  <a:lumOff val="40000"/>
                </a:schemeClr>
              </a:buClr>
              <a:buSzPct val="150000"/>
              <a:buFont typeface="Wingdings" panose="05000000000000000000" pitchFamily="2" charset="2"/>
              <a:buChar char="ü"/>
            </a:pPr>
            <a:r>
              <a:rPr lang="en-US" altLang="en-US" sz="1500" dirty="0">
                <a:solidFill>
                  <a:schemeClr val="tx2">
                    <a:lumMod val="75000"/>
                    <a:lumOff val="25000"/>
                  </a:schemeClr>
                </a:solidFill>
              </a:rPr>
              <a:t>Total balance changes</a:t>
            </a:r>
          </a:p>
          <a:p>
            <a:pPr marL="685800" lvl="1" indent="-338138">
              <a:buClr>
                <a:schemeClr val="accent5">
                  <a:lumMod val="60000"/>
                  <a:lumOff val="40000"/>
                </a:schemeClr>
              </a:buClr>
              <a:buSzPct val="150000"/>
              <a:buFont typeface="Wingdings" panose="05000000000000000000" pitchFamily="2" charset="2"/>
              <a:buChar char="ü"/>
            </a:pPr>
            <a:r>
              <a:rPr lang="en-US" altLang="en-US" sz="1500" dirty="0">
                <a:solidFill>
                  <a:schemeClr val="tx2">
                    <a:lumMod val="75000"/>
                    <a:lumOff val="25000"/>
                  </a:schemeClr>
                </a:solidFill>
              </a:rPr>
              <a:t>Credit utilization changes</a:t>
            </a:r>
          </a:p>
          <a:p>
            <a:pPr lvl="1"/>
            <a:endParaRPr lang="en-US" altLang="en-US" sz="2400" dirty="0">
              <a:solidFill>
                <a:srgbClr val="7F7F7F"/>
              </a:solidFill>
            </a:endParaRPr>
          </a:p>
          <a:p>
            <a:pPr>
              <a:buFont typeface="Wingdings" pitchFamily="2" charset="2"/>
              <a:buNone/>
            </a:pPr>
            <a:r>
              <a:rPr lang="en-US" altLang="en-US" sz="2400" dirty="0">
                <a:solidFill>
                  <a:srgbClr val="7F7F7F"/>
                </a:solidFill>
              </a:rPr>
              <a:t>	</a:t>
            </a:r>
          </a:p>
        </p:txBody>
      </p:sp>
      <p:pic>
        <p:nvPicPr>
          <p:cNvPr id="7" name="Picture Placeholder 2">
            <a:extLst>
              <a:ext uri="{FF2B5EF4-FFF2-40B4-BE49-F238E27FC236}">
                <a16:creationId xmlns:a16="http://schemas.microsoft.com/office/drawing/2014/main" id="{489934D6-6D74-4E1B-856E-3F221FB49354}"/>
              </a:ext>
            </a:extLst>
          </p:cNvPr>
          <p:cNvPicPr>
            <a:picLocks noChangeAspect="1"/>
          </p:cNvPicPr>
          <p:nvPr/>
        </p:nvPicPr>
        <p:blipFill>
          <a:blip r:embed="rId3">
            <a:extLst>
              <a:ext uri="{28A0092B-C50C-407E-A947-70E740481C1C}">
                <a14:useLocalDpi xmlns:a14="http://schemas.microsoft.com/office/drawing/2010/main" val="0"/>
              </a:ext>
            </a:extLst>
          </a:blip>
          <a:srcRect l="24957" r="24957"/>
          <a:stretch>
            <a:fillRect/>
          </a:stretch>
        </p:blipFill>
        <p:spPr>
          <a:xfrm>
            <a:off x="0" y="24848"/>
            <a:ext cx="4460185" cy="6053193"/>
          </a:xfrm>
          <a:custGeom>
            <a:avLst/>
            <a:gdLst>
              <a:gd name="connsiteX0" fmla="*/ 0 w 5749052"/>
              <a:gd name="connsiteY0" fmla="*/ 2044535 h 5749051"/>
              <a:gd name="connsiteX1" fmla="*/ 2044535 w 5749052"/>
              <a:gd name="connsiteY1" fmla="*/ 0 h 5749051"/>
              <a:gd name="connsiteX2" fmla="*/ 3704517 w 5749052"/>
              <a:gd name="connsiteY2" fmla="*/ 0 h 5749051"/>
              <a:gd name="connsiteX3" fmla="*/ 5749052 w 5749052"/>
              <a:gd name="connsiteY3" fmla="*/ 2044535 h 5749051"/>
              <a:gd name="connsiteX4" fmla="*/ 5749052 w 5749052"/>
              <a:gd name="connsiteY4" fmla="*/ 3704516 h 5749051"/>
              <a:gd name="connsiteX5" fmla="*/ 3704517 w 5749052"/>
              <a:gd name="connsiteY5" fmla="*/ 5749051 h 5749051"/>
              <a:gd name="connsiteX6" fmla="*/ 2044535 w 5749052"/>
              <a:gd name="connsiteY6" fmla="*/ 5749051 h 5749051"/>
              <a:gd name="connsiteX7" fmla="*/ 0 w 5749052"/>
              <a:gd name="connsiteY7" fmla="*/ 3704516 h 5749051"/>
              <a:gd name="connsiteX8" fmla="*/ 0 w 5749052"/>
              <a:gd name="connsiteY8" fmla="*/ 2044535 h 5749051"/>
              <a:gd name="connsiteX0" fmla="*/ 0 w 5749052"/>
              <a:gd name="connsiteY0" fmla="*/ 2044535 h 5749051"/>
              <a:gd name="connsiteX1" fmla="*/ 588917 w 5749052"/>
              <a:gd name="connsiteY1" fmla="*/ 610381 h 5749051"/>
              <a:gd name="connsiteX2" fmla="*/ 2044535 w 5749052"/>
              <a:gd name="connsiteY2" fmla="*/ 0 h 5749051"/>
              <a:gd name="connsiteX3" fmla="*/ 3704517 w 5749052"/>
              <a:gd name="connsiteY3" fmla="*/ 0 h 5749051"/>
              <a:gd name="connsiteX4" fmla="*/ 5749052 w 5749052"/>
              <a:gd name="connsiteY4" fmla="*/ 2044535 h 5749051"/>
              <a:gd name="connsiteX5" fmla="*/ 5749052 w 5749052"/>
              <a:gd name="connsiteY5" fmla="*/ 3704516 h 5749051"/>
              <a:gd name="connsiteX6" fmla="*/ 3704517 w 5749052"/>
              <a:gd name="connsiteY6" fmla="*/ 5749051 h 5749051"/>
              <a:gd name="connsiteX7" fmla="*/ 2044535 w 5749052"/>
              <a:gd name="connsiteY7" fmla="*/ 5749051 h 5749051"/>
              <a:gd name="connsiteX8" fmla="*/ 0 w 5749052"/>
              <a:gd name="connsiteY8" fmla="*/ 3704516 h 5749051"/>
              <a:gd name="connsiteX9" fmla="*/ 0 w 5749052"/>
              <a:gd name="connsiteY9" fmla="*/ 2044535 h 5749051"/>
              <a:gd name="connsiteX0" fmla="*/ 0 w 5749052"/>
              <a:gd name="connsiteY0" fmla="*/ 2044535 h 5749051"/>
              <a:gd name="connsiteX1" fmla="*/ 588917 w 5749052"/>
              <a:gd name="connsiteY1" fmla="*/ 610381 h 5749051"/>
              <a:gd name="connsiteX2" fmla="*/ 2044535 w 5749052"/>
              <a:gd name="connsiteY2" fmla="*/ 0 h 5749051"/>
              <a:gd name="connsiteX3" fmla="*/ 3704517 w 5749052"/>
              <a:gd name="connsiteY3" fmla="*/ 0 h 5749051"/>
              <a:gd name="connsiteX4" fmla="*/ 5749052 w 5749052"/>
              <a:gd name="connsiteY4" fmla="*/ 2044535 h 5749051"/>
              <a:gd name="connsiteX5" fmla="*/ 5749052 w 5749052"/>
              <a:gd name="connsiteY5" fmla="*/ 3704516 h 5749051"/>
              <a:gd name="connsiteX6" fmla="*/ 3704517 w 5749052"/>
              <a:gd name="connsiteY6" fmla="*/ 5749051 h 5749051"/>
              <a:gd name="connsiteX7" fmla="*/ 2044535 w 5749052"/>
              <a:gd name="connsiteY7" fmla="*/ 5749051 h 5749051"/>
              <a:gd name="connsiteX8" fmla="*/ 0 w 5749052"/>
              <a:gd name="connsiteY8" fmla="*/ 3704516 h 5749051"/>
              <a:gd name="connsiteX9" fmla="*/ 0 w 5749052"/>
              <a:gd name="connsiteY9" fmla="*/ 2044535 h 5749051"/>
              <a:gd name="connsiteX0" fmla="*/ 0 w 5749052"/>
              <a:gd name="connsiteY0" fmla="*/ 2044535 h 5749051"/>
              <a:gd name="connsiteX1" fmla="*/ 588917 w 5749052"/>
              <a:gd name="connsiteY1" fmla="*/ 610381 h 5749051"/>
              <a:gd name="connsiteX2" fmla="*/ 2044535 w 5749052"/>
              <a:gd name="connsiteY2" fmla="*/ 0 h 5749051"/>
              <a:gd name="connsiteX3" fmla="*/ 3704517 w 5749052"/>
              <a:gd name="connsiteY3" fmla="*/ 0 h 5749051"/>
              <a:gd name="connsiteX4" fmla="*/ 5749052 w 5749052"/>
              <a:gd name="connsiteY4" fmla="*/ 2044535 h 5749051"/>
              <a:gd name="connsiteX5" fmla="*/ 5749052 w 5749052"/>
              <a:gd name="connsiteY5" fmla="*/ 3704516 h 5749051"/>
              <a:gd name="connsiteX6" fmla="*/ 3704517 w 5749052"/>
              <a:gd name="connsiteY6" fmla="*/ 5749051 h 5749051"/>
              <a:gd name="connsiteX7" fmla="*/ 2044535 w 5749052"/>
              <a:gd name="connsiteY7" fmla="*/ 5749051 h 5749051"/>
              <a:gd name="connsiteX8" fmla="*/ 0 w 5749052"/>
              <a:gd name="connsiteY8" fmla="*/ 3704516 h 5749051"/>
              <a:gd name="connsiteX9" fmla="*/ 0 w 5749052"/>
              <a:gd name="connsiteY9" fmla="*/ 2044535 h 5749051"/>
              <a:gd name="connsiteX0" fmla="*/ 0 w 5749052"/>
              <a:gd name="connsiteY0" fmla="*/ 2044535 h 5749051"/>
              <a:gd name="connsiteX1" fmla="*/ 588917 w 5749052"/>
              <a:gd name="connsiteY1" fmla="*/ 610381 h 5749051"/>
              <a:gd name="connsiteX2" fmla="*/ 2044535 w 5749052"/>
              <a:gd name="connsiteY2" fmla="*/ 0 h 5749051"/>
              <a:gd name="connsiteX3" fmla="*/ 3704517 w 5749052"/>
              <a:gd name="connsiteY3" fmla="*/ 0 h 5749051"/>
              <a:gd name="connsiteX4" fmla="*/ 5749052 w 5749052"/>
              <a:gd name="connsiteY4" fmla="*/ 2044535 h 5749051"/>
              <a:gd name="connsiteX5" fmla="*/ 5749052 w 5749052"/>
              <a:gd name="connsiteY5" fmla="*/ 3704516 h 5749051"/>
              <a:gd name="connsiteX6" fmla="*/ 3704517 w 5749052"/>
              <a:gd name="connsiteY6" fmla="*/ 5749051 h 5749051"/>
              <a:gd name="connsiteX7" fmla="*/ 2044535 w 5749052"/>
              <a:gd name="connsiteY7" fmla="*/ 5749051 h 5749051"/>
              <a:gd name="connsiteX8" fmla="*/ 0 w 5749052"/>
              <a:gd name="connsiteY8" fmla="*/ 3704516 h 5749051"/>
              <a:gd name="connsiteX9" fmla="*/ 0 w 5749052"/>
              <a:gd name="connsiteY9" fmla="*/ 2044535 h 5749051"/>
              <a:gd name="connsiteX0" fmla="*/ 235331 w 5984383"/>
              <a:gd name="connsiteY0" fmla="*/ 2044535 h 5749051"/>
              <a:gd name="connsiteX1" fmla="*/ 0 w 5984383"/>
              <a:gd name="connsiteY1" fmla="*/ 17953 h 5749051"/>
              <a:gd name="connsiteX2" fmla="*/ 2279866 w 5984383"/>
              <a:gd name="connsiteY2" fmla="*/ 0 h 5749051"/>
              <a:gd name="connsiteX3" fmla="*/ 3939848 w 5984383"/>
              <a:gd name="connsiteY3" fmla="*/ 0 h 5749051"/>
              <a:gd name="connsiteX4" fmla="*/ 5984383 w 5984383"/>
              <a:gd name="connsiteY4" fmla="*/ 2044535 h 5749051"/>
              <a:gd name="connsiteX5" fmla="*/ 5984383 w 5984383"/>
              <a:gd name="connsiteY5" fmla="*/ 3704516 h 5749051"/>
              <a:gd name="connsiteX6" fmla="*/ 3939848 w 5984383"/>
              <a:gd name="connsiteY6" fmla="*/ 5749051 h 5749051"/>
              <a:gd name="connsiteX7" fmla="*/ 2279866 w 5984383"/>
              <a:gd name="connsiteY7" fmla="*/ 5749051 h 5749051"/>
              <a:gd name="connsiteX8" fmla="*/ 235331 w 5984383"/>
              <a:gd name="connsiteY8" fmla="*/ 3704516 h 5749051"/>
              <a:gd name="connsiteX9" fmla="*/ 235331 w 5984383"/>
              <a:gd name="connsiteY9" fmla="*/ 2044535 h 5749051"/>
              <a:gd name="connsiteX0" fmla="*/ 4350 w 5753402"/>
              <a:gd name="connsiteY0" fmla="*/ 2044535 h 5749051"/>
              <a:gd name="connsiteX1" fmla="*/ 0 w 5753402"/>
              <a:gd name="connsiteY1" fmla="*/ 1284 h 5749051"/>
              <a:gd name="connsiteX2" fmla="*/ 2048885 w 5753402"/>
              <a:gd name="connsiteY2" fmla="*/ 0 h 5749051"/>
              <a:gd name="connsiteX3" fmla="*/ 3708867 w 5753402"/>
              <a:gd name="connsiteY3" fmla="*/ 0 h 5749051"/>
              <a:gd name="connsiteX4" fmla="*/ 5753402 w 5753402"/>
              <a:gd name="connsiteY4" fmla="*/ 2044535 h 5749051"/>
              <a:gd name="connsiteX5" fmla="*/ 5753402 w 5753402"/>
              <a:gd name="connsiteY5" fmla="*/ 3704516 h 5749051"/>
              <a:gd name="connsiteX6" fmla="*/ 3708867 w 5753402"/>
              <a:gd name="connsiteY6" fmla="*/ 5749051 h 5749051"/>
              <a:gd name="connsiteX7" fmla="*/ 2048885 w 5753402"/>
              <a:gd name="connsiteY7" fmla="*/ 5749051 h 5749051"/>
              <a:gd name="connsiteX8" fmla="*/ 4350 w 5753402"/>
              <a:gd name="connsiteY8" fmla="*/ 3704516 h 5749051"/>
              <a:gd name="connsiteX9" fmla="*/ 4350 w 5753402"/>
              <a:gd name="connsiteY9" fmla="*/ 2044535 h 5749051"/>
              <a:gd name="connsiteX0" fmla="*/ 4350 w 5753402"/>
              <a:gd name="connsiteY0" fmla="*/ 2044535 h 5749051"/>
              <a:gd name="connsiteX1" fmla="*/ 0 w 5753402"/>
              <a:gd name="connsiteY1" fmla="*/ 1284 h 5749051"/>
              <a:gd name="connsiteX2" fmla="*/ 2048885 w 5753402"/>
              <a:gd name="connsiteY2" fmla="*/ 0 h 5749051"/>
              <a:gd name="connsiteX3" fmla="*/ 3708867 w 5753402"/>
              <a:gd name="connsiteY3" fmla="*/ 0 h 5749051"/>
              <a:gd name="connsiteX4" fmla="*/ 5229527 w 5753402"/>
              <a:gd name="connsiteY4" fmla="*/ 678968 h 5749051"/>
              <a:gd name="connsiteX5" fmla="*/ 5753402 w 5753402"/>
              <a:gd name="connsiteY5" fmla="*/ 2044535 h 5749051"/>
              <a:gd name="connsiteX6" fmla="*/ 5753402 w 5753402"/>
              <a:gd name="connsiteY6" fmla="*/ 3704516 h 5749051"/>
              <a:gd name="connsiteX7" fmla="*/ 3708867 w 5753402"/>
              <a:gd name="connsiteY7" fmla="*/ 5749051 h 5749051"/>
              <a:gd name="connsiteX8" fmla="*/ 2048885 w 5753402"/>
              <a:gd name="connsiteY8" fmla="*/ 5749051 h 5749051"/>
              <a:gd name="connsiteX9" fmla="*/ 4350 w 5753402"/>
              <a:gd name="connsiteY9" fmla="*/ 3704516 h 5749051"/>
              <a:gd name="connsiteX10" fmla="*/ 4350 w 5753402"/>
              <a:gd name="connsiteY10" fmla="*/ 2044535 h 5749051"/>
              <a:gd name="connsiteX0" fmla="*/ 4350 w 5753402"/>
              <a:gd name="connsiteY0" fmla="*/ 2044535 h 5749051"/>
              <a:gd name="connsiteX1" fmla="*/ 0 w 5753402"/>
              <a:gd name="connsiteY1" fmla="*/ 1284 h 5749051"/>
              <a:gd name="connsiteX2" fmla="*/ 2048885 w 5753402"/>
              <a:gd name="connsiteY2" fmla="*/ 0 h 5749051"/>
              <a:gd name="connsiteX3" fmla="*/ 3708867 w 5753402"/>
              <a:gd name="connsiteY3" fmla="*/ 0 h 5749051"/>
              <a:gd name="connsiteX4" fmla="*/ 5229527 w 5753402"/>
              <a:gd name="connsiteY4" fmla="*/ 678968 h 5749051"/>
              <a:gd name="connsiteX5" fmla="*/ 5753402 w 5753402"/>
              <a:gd name="connsiteY5" fmla="*/ 2044535 h 5749051"/>
              <a:gd name="connsiteX6" fmla="*/ 5753402 w 5753402"/>
              <a:gd name="connsiteY6" fmla="*/ 3704516 h 5749051"/>
              <a:gd name="connsiteX7" fmla="*/ 3708867 w 5753402"/>
              <a:gd name="connsiteY7" fmla="*/ 5749051 h 5749051"/>
              <a:gd name="connsiteX8" fmla="*/ 2048885 w 5753402"/>
              <a:gd name="connsiteY8" fmla="*/ 5749051 h 5749051"/>
              <a:gd name="connsiteX9" fmla="*/ 4350 w 5753402"/>
              <a:gd name="connsiteY9" fmla="*/ 3704516 h 5749051"/>
              <a:gd name="connsiteX10" fmla="*/ 4350 w 5753402"/>
              <a:gd name="connsiteY10" fmla="*/ 2044535 h 5749051"/>
              <a:gd name="connsiteX0" fmla="*/ 4350 w 5753402"/>
              <a:gd name="connsiteY0" fmla="*/ 2044535 h 5749051"/>
              <a:gd name="connsiteX1" fmla="*/ 0 w 5753402"/>
              <a:gd name="connsiteY1" fmla="*/ 1284 h 5749051"/>
              <a:gd name="connsiteX2" fmla="*/ 2048885 w 5753402"/>
              <a:gd name="connsiteY2" fmla="*/ 0 h 5749051"/>
              <a:gd name="connsiteX3" fmla="*/ 3708867 w 5753402"/>
              <a:gd name="connsiteY3" fmla="*/ 0 h 5749051"/>
              <a:gd name="connsiteX4" fmla="*/ 5229527 w 5753402"/>
              <a:gd name="connsiteY4" fmla="*/ 678968 h 5749051"/>
              <a:gd name="connsiteX5" fmla="*/ 5753402 w 5753402"/>
              <a:gd name="connsiteY5" fmla="*/ 2044535 h 5749051"/>
              <a:gd name="connsiteX6" fmla="*/ 5753402 w 5753402"/>
              <a:gd name="connsiteY6" fmla="*/ 3704516 h 5749051"/>
              <a:gd name="connsiteX7" fmla="*/ 3708867 w 5753402"/>
              <a:gd name="connsiteY7" fmla="*/ 5749051 h 5749051"/>
              <a:gd name="connsiteX8" fmla="*/ 2048885 w 5753402"/>
              <a:gd name="connsiteY8" fmla="*/ 5749051 h 5749051"/>
              <a:gd name="connsiteX9" fmla="*/ 4350 w 5753402"/>
              <a:gd name="connsiteY9" fmla="*/ 3704516 h 5749051"/>
              <a:gd name="connsiteX10" fmla="*/ 4350 w 5753402"/>
              <a:gd name="connsiteY10" fmla="*/ 2044535 h 5749051"/>
              <a:gd name="connsiteX0" fmla="*/ 4350 w 5753402"/>
              <a:gd name="connsiteY0" fmla="*/ 2044535 h 5749051"/>
              <a:gd name="connsiteX1" fmla="*/ 0 w 5753402"/>
              <a:gd name="connsiteY1" fmla="*/ 1284 h 5749051"/>
              <a:gd name="connsiteX2" fmla="*/ 2048885 w 5753402"/>
              <a:gd name="connsiteY2" fmla="*/ 0 h 5749051"/>
              <a:gd name="connsiteX3" fmla="*/ 3708867 w 5753402"/>
              <a:gd name="connsiteY3" fmla="*/ 0 h 5749051"/>
              <a:gd name="connsiteX4" fmla="*/ 5229527 w 5753402"/>
              <a:gd name="connsiteY4" fmla="*/ 678968 h 5749051"/>
              <a:gd name="connsiteX5" fmla="*/ 5753402 w 5753402"/>
              <a:gd name="connsiteY5" fmla="*/ 2044535 h 5749051"/>
              <a:gd name="connsiteX6" fmla="*/ 5753402 w 5753402"/>
              <a:gd name="connsiteY6" fmla="*/ 3704516 h 5749051"/>
              <a:gd name="connsiteX7" fmla="*/ 3708867 w 5753402"/>
              <a:gd name="connsiteY7" fmla="*/ 5749051 h 5749051"/>
              <a:gd name="connsiteX8" fmla="*/ 2048885 w 5753402"/>
              <a:gd name="connsiteY8" fmla="*/ 5749051 h 5749051"/>
              <a:gd name="connsiteX9" fmla="*/ 4350 w 5753402"/>
              <a:gd name="connsiteY9" fmla="*/ 3704516 h 5749051"/>
              <a:gd name="connsiteX10" fmla="*/ 4350 w 5753402"/>
              <a:gd name="connsiteY10" fmla="*/ 2044535 h 5749051"/>
              <a:gd name="connsiteX0" fmla="*/ 4350 w 5755783"/>
              <a:gd name="connsiteY0" fmla="*/ 2044535 h 5749051"/>
              <a:gd name="connsiteX1" fmla="*/ 0 w 5755783"/>
              <a:gd name="connsiteY1" fmla="*/ 1284 h 5749051"/>
              <a:gd name="connsiteX2" fmla="*/ 2048885 w 5755783"/>
              <a:gd name="connsiteY2" fmla="*/ 0 h 5749051"/>
              <a:gd name="connsiteX3" fmla="*/ 3708867 w 5755783"/>
              <a:gd name="connsiteY3" fmla="*/ 0 h 5749051"/>
              <a:gd name="connsiteX4" fmla="*/ 5755783 w 5755783"/>
              <a:gd name="connsiteY4" fmla="*/ 7455 h 5749051"/>
              <a:gd name="connsiteX5" fmla="*/ 5753402 w 5755783"/>
              <a:gd name="connsiteY5" fmla="*/ 2044535 h 5749051"/>
              <a:gd name="connsiteX6" fmla="*/ 5753402 w 5755783"/>
              <a:gd name="connsiteY6" fmla="*/ 3704516 h 5749051"/>
              <a:gd name="connsiteX7" fmla="*/ 3708867 w 5755783"/>
              <a:gd name="connsiteY7" fmla="*/ 5749051 h 5749051"/>
              <a:gd name="connsiteX8" fmla="*/ 2048885 w 5755783"/>
              <a:gd name="connsiteY8" fmla="*/ 5749051 h 5749051"/>
              <a:gd name="connsiteX9" fmla="*/ 4350 w 5755783"/>
              <a:gd name="connsiteY9" fmla="*/ 3704516 h 5749051"/>
              <a:gd name="connsiteX10" fmla="*/ 4350 w 5755783"/>
              <a:gd name="connsiteY10" fmla="*/ 2044535 h 5749051"/>
              <a:gd name="connsiteX0" fmla="*/ 4350 w 5758165"/>
              <a:gd name="connsiteY0" fmla="*/ 2044535 h 5749051"/>
              <a:gd name="connsiteX1" fmla="*/ 0 w 5758165"/>
              <a:gd name="connsiteY1" fmla="*/ 1284 h 5749051"/>
              <a:gd name="connsiteX2" fmla="*/ 2048885 w 5758165"/>
              <a:gd name="connsiteY2" fmla="*/ 0 h 5749051"/>
              <a:gd name="connsiteX3" fmla="*/ 3708867 w 5758165"/>
              <a:gd name="connsiteY3" fmla="*/ 0 h 5749051"/>
              <a:gd name="connsiteX4" fmla="*/ 5758165 w 5758165"/>
              <a:gd name="connsiteY4" fmla="*/ 311 h 5749051"/>
              <a:gd name="connsiteX5" fmla="*/ 5753402 w 5758165"/>
              <a:gd name="connsiteY5" fmla="*/ 2044535 h 5749051"/>
              <a:gd name="connsiteX6" fmla="*/ 5753402 w 5758165"/>
              <a:gd name="connsiteY6" fmla="*/ 3704516 h 5749051"/>
              <a:gd name="connsiteX7" fmla="*/ 3708867 w 5758165"/>
              <a:gd name="connsiteY7" fmla="*/ 5749051 h 5749051"/>
              <a:gd name="connsiteX8" fmla="*/ 2048885 w 5758165"/>
              <a:gd name="connsiteY8" fmla="*/ 5749051 h 5749051"/>
              <a:gd name="connsiteX9" fmla="*/ 4350 w 5758165"/>
              <a:gd name="connsiteY9" fmla="*/ 3704516 h 5749051"/>
              <a:gd name="connsiteX10" fmla="*/ 4350 w 5758165"/>
              <a:gd name="connsiteY10" fmla="*/ 2044535 h 5749051"/>
              <a:gd name="connsiteX0" fmla="*/ 4350 w 5758165"/>
              <a:gd name="connsiteY0" fmla="*/ 2044535 h 5749051"/>
              <a:gd name="connsiteX1" fmla="*/ 0 w 5758165"/>
              <a:gd name="connsiteY1" fmla="*/ 1284 h 5749051"/>
              <a:gd name="connsiteX2" fmla="*/ 2048885 w 5758165"/>
              <a:gd name="connsiteY2" fmla="*/ 0 h 5749051"/>
              <a:gd name="connsiteX3" fmla="*/ 3708867 w 5758165"/>
              <a:gd name="connsiteY3" fmla="*/ 0 h 5749051"/>
              <a:gd name="connsiteX4" fmla="*/ 5758165 w 5758165"/>
              <a:gd name="connsiteY4" fmla="*/ 311 h 5749051"/>
              <a:gd name="connsiteX5" fmla="*/ 5753402 w 5758165"/>
              <a:gd name="connsiteY5" fmla="*/ 2044535 h 5749051"/>
              <a:gd name="connsiteX6" fmla="*/ 5753402 w 5758165"/>
              <a:gd name="connsiteY6" fmla="*/ 3704516 h 5749051"/>
              <a:gd name="connsiteX7" fmla="*/ 3708867 w 5758165"/>
              <a:gd name="connsiteY7" fmla="*/ 5749051 h 5749051"/>
              <a:gd name="connsiteX8" fmla="*/ 2048885 w 5758165"/>
              <a:gd name="connsiteY8" fmla="*/ 5749051 h 5749051"/>
              <a:gd name="connsiteX9" fmla="*/ 656823 w 5758165"/>
              <a:gd name="connsiteY9" fmla="*/ 5195260 h 5749051"/>
              <a:gd name="connsiteX10" fmla="*/ 4350 w 5758165"/>
              <a:gd name="connsiteY10" fmla="*/ 3704516 h 5749051"/>
              <a:gd name="connsiteX11" fmla="*/ 4350 w 5758165"/>
              <a:gd name="connsiteY11" fmla="*/ 2044535 h 5749051"/>
              <a:gd name="connsiteX0" fmla="*/ 4350 w 5758165"/>
              <a:gd name="connsiteY0" fmla="*/ 2044535 h 5749051"/>
              <a:gd name="connsiteX1" fmla="*/ 0 w 5758165"/>
              <a:gd name="connsiteY1" fmla="*/ 1284 h 5749051"/>
              <a:gd name="connsiteX2" fmla="*/ 2048885 w 5758165"/>
              <a:gd name="connsiteY2" fmla="*/ 0 h 5749051"/>
              <a:gd name="connsiteX3" fmla="*/ 3708867 w 5758165"/>
              <a:gd name="connsiteY3" fmla="*/ 0 h 5749051"/>
              <a:gd name="connsiteX4" fmla="*/ 5758165 w 5758165"/>
              <a:gd name="connsiteY4" fmla="*/ 311 h 5749051"/>
              <a:gd name="connsiteX5" fmla="*/ 5753402 w 5758165"/>
              <a:gd name="connsiteY5" fmla="*/ 2044535 h 5749051"/>
              <a:gd name="connsiteX6" fmla="*/ 5753402 w 5758165"/>
              <a:gd name="connsiteY6" fmla="*/ 3704516 h 5749051"/>
              <a:gd name="connsiteX7" fmla="*/ 3708867 w 5758165"/>
              <a:gd name="connsiteY7" fmla="*/ 5749051 h 5749051"/>
              <a:gd name="connsiteX8" fmla="*/ 2048885 w 5758165"/>
              <a:gd name="connsiteY8" fmla="*/ 5749051 h 5749051"/>
              <a:gd name="connsiteX9" fmla="*/ 656823 w 5758165"/>
              <a:gd name="connsiteY9" fmla="*/ 5195260 h 5749051"/>
              <a:gd name="connsiteX10" fmla="*/ 4350 w 5758165"/>
              <a:gd name="connsiteY10" fmla="*/ 3704516 h 5749051"/>
              <a:gd name="connsiteX11" fmla="*/ 4350 w 5758165"/>
              <a:gd name="connsiteY11" fmla="*/ 2044535 h 5749051"/>
              <a:gd name="connsiteX0" fmla="*/ 4350 w 5758165"/>
              <a:gd name="connsiteY0" fmla="*/ 2044535 h 5749051"/>
              <a:gd name="connsiteX1" fmla="*/ 0 w 5758165"/>
              <a:gd name="connsiteY1" fmla="*/ 1284 h 5749051"/>
              <a:gd name="connsiteX2" fmla="*/ 2048885 w 5758165"/>
              <a:gd name="connsiteY2" fmla="*/ 0 h 5749051"/>
              <a:gd name="connsiteX3" fmla="*/ 3708867 w 5758165"/>
              <a:gd name="connsiteY3" fmla="*/ 0 h 5749051"/>
              <a:gd name="connsiteX4" fmla="*/ 5758165 w 5758165"/>
              <a:gd name="connsiteY4" fmla="*/ 311 h 5749051"/>
              <a:gd name="connsiteX5" fmla="*/ 5753402 w 5758165"/>
              <a:gd name="connsiteY5" fmla="*/ 2044535 h 5749051"/>
              <a:gd name="connsiteX6" fmla="*/ 5753402 w 5758165"/>
              <a:gd name="connsiteY6" fmla="*/ 3704516 h 5749051"/>
              <a:gd name="connsiteX7" fmla="*/ 3708867 w 5758165"/>
              <a:gd name="connsiteY7" fmla="*/ 5749051 h 5749051"/>
              <a:gd name="connsiteX8" fmla="*/ 2048885 w 5758165"/>
              <a:gd name="connsiteY8" fmla="*/ 5749051 h 5749051"/>
              <a:gd name="connsiteX9" fmla="*/ 656823 w 5758165"/>
              <a:gd name="connsiteY9" fmla="*/ 5195260 h 5749051"/>
              <a:gd name="connsiteX10" fmla="*/ 4350 w 5758165"/>
              <a:gd name="connsiteY10" fmla="*/ 3704516 h 5749051"/>
              <a:gd name="connsiteX11" fmla="*/ 4350 w 5758165"/>
              <a:gd name="connsiteY11" fmla="*/ 2044535 h 5749051"/>
              <a:gd name="connsiteX0" fmla="*/ 4350 w 5758165"/>
              <a:gd name="connsiteY0" fmla="*/ 2044535 h 5749051"/>
              <a:gd name="connsiteX1" fmla="*/ 0 w 5758165"/>
              <a:gd name="connsiteY1" fmla="*/ 1284 h 5749051"/>
              <a:gd name="connsiteX2" fmla="*/ 2048885 w 5758165"/>
              <a:gd name="connsiteY2" fmla="*/ 0 h 5749051"/>
              <a:gd name="connsiteX3" fmla="*/ 3708867 w 5758165"/>
              <a:gd name="connsiteY3" fmla="*/ 0 h 5749051"/>
              <a:gd name="connsiteX4" fmla="*/ 5758165 w 5758165"/>
              <a:gd name="connsiteY4" fmla="*/ 311 h 5749051"/>
              <a:gd name="connsiteX5" fmla="*/ 5753402 w 5758165"/>
              <a:gd name="connsiteY5" fmla="*/ 2044535 h 5749051"/>
              <a:gd name="connsiteX6" fmla="*/ 5753402 w 5758165"/>
              <a:gd name="connsiteY6" fmla="*/ 3704516 h 5749051"/>
              <a:gd name="connsiteX7" fmla="*/ 3708867 w 5758165"/>
              <a:gd name="connsiteY7" fmla="*/ 5749051 h 5749051"/>
              <a:gd name="connsiteX8" fmla="*/ 2048885 w 5758165"/>
              <a:gd name="connsiteY8" fmla="*/ 5749051 h 5749051"/>
              <a:gd name="connsiteX9" fmla="*/ 656823 w 5758165"/>
              <a:gd name="connsiteY9" fmla="*/ 5195260 h 5749051"/>
              <a:gd name="connsiteX10" fmla="*/ 4350 w 5758165"/>
              <a:gd name="connsiteY10" fmla="*/ 3704516 h 5749051"/>
              <a:gd name="connsiteX11" fmla="*/ 4350 w 5758165"/>
              <a:gd name="connsiteY11" fmla="*/ 2044535 h 5749051"/>
              <a:gd name="connsiteX0" fmla="*/ 4350 w 5758165"/>
              <a:gd name="connsiteY0" fmla="*/ 2044535 h 5749051"/>
              <a:gd name="connsiteX1" fmla="*/ 0 w 5758165"/>
              <a:gd name="connsiteY1" fmla="*/ 1284 h 5749051"/>
              <a:gd name="connsiteX2" fmla="*/ 2048885 w 5758165"/>
              <a:gd name="connsiteY2" fmla="*/ 0 h 5749051"/>
              <a:gd name="connsiteX3" fmla="*/ 3708867 w 5758165"/>
              <a:gd name="connsiteY3" fmla="*/ 0 h 5749051"/>
              <a:gd name="connsiteX4" fmla="*/ 5758165 w 5758165"/>
              <a:gd name="connsiteY4" fmla="*/ 311 h 5749051"/>
              <a:gd name="connsiteX5" fmla="*/ 5753402 w 5758165"/>
              <a:gd name="connsiteY5" fmla="*/ 2044535 h 5749051"/>
              <a:gd name="connsiteX6" fmla="*/ 5753402 w 5758165"/>
              <a:gd name="connsiteY6" fmla="*/ 3704516 h 5749051"/>
              <a:gd name="connsiteX7" fmla="*/ 3708867 w 5758165"/>
              <a:gd name="connsiteY7" fmla="*/ 5749051 h 5749051"/>
              <a:gd name="connsiteX8" fmla="*/ 2048885 w 5758165"/>
              <a:gd name="connsiteY8" fmla="*/ 5749051 h 5749051"/>
              <a:gd name="connsiteX9" fmla="*/ 4361 w 5758165"/>
              <a:gd name="connsiteY9" fmla="*/ 5738185 h 5749051"/>
              <a:gd name="connsiteX10" fmla="*/ 4350 w 5758165"/>
              <a:gd name="connsiteY10" fmla="*/ 3704516 h 5749051"/>
              <a:gd name="connsiteX11" fmla="*/ 4350 w 5758165"/>
              <a:gd name="connsiteY11" fmla="*/ 2044535 h 5749051"/>
              <a:gd name="connsiteX0" fmla="*/ 4350 w 5758165"/>
              <a:gd name="connsiteY0" fmla="*/ 2044535 h 5750091"/>
              <a:gd name="connsiteX1" fmla="*/ 0 w 5758165"/>
              <a:gd name="connsiteY1" fmla="*/ 1284 h 5750091"/>
              <a:gd name="connsiteX2" fmla="*/ 2048885 w 5758165"/>
              <a:gd name="connsiteY2" fmla="*/ 0 h 5750091"/>
              <a:gd name="connsiteX3" fmla="*/ 3708867 w 5758165"/>
              <a:gd name="connsiteY3" fmla="*/ 0 h 5750091"/>
              <a:gd name="connsiteX4" fmla="*/ 5758165 w 5758165"/>
              <a:gd name="connsiteY4" fmla="*/ 311 h 5750091"/>
              <a:gd name="connsiteX5" fmla="*/ 5753402 w 5758165"/>
              <a:gd name="connsiteY5" fmla="*/ 2044535 h 5750091"/>
              <a:gd name="connsiteX6" fmla="*/ 5753402 w 5758165"/>
              <a:gd name="connsiteY6" fmla="*/ 3704516 h 5750091"/>
              <a:gd name="connsiteX7" fmla="*/ 3708867 w 5758165"/>
              <a:gd name="connsiteY7" fmla="*/ 5749051 h 5750091"/>
              <a:gd name="connsiteX8" fmla="*/ 2048885 w 5758165"/>
              <a:gd name="connsiteY8" fmla="*/ 5749051 h 5750091"/>
              <a:gd name="connsiteX9" fmla="*/ 6743 w 5758165"/>
              <a:gd name="connsiteY9" fmla="*/ 5750091 h 5750091"/>
              <a:gd name="connsiteX10" fmla="*/ 4350 w 5758165"/>
              <a:gd name="connsiteY10" fmla="*/ 3704516 h 5750091"/>
              <a:gd name="connsiteX11" fmla="*/ 4350 w 5758165"/>
              <a:gd name="connsiteY11" fmla="*/ 2044535 h 5750091"/>
              <a:gd name="connsiteX0" fmla="*/ 4350 w 5758165"/>
              <a:gd name="connsiteY0" fmla="*/ 2044535 h 5763339"/>
              <a:gd name="connsiteX1" fmla="*/ 0 w 5758165"/>
              <a:gd name="connsiteY1" fmla="*/ 1284 h 5763339"/>
              <a:gd name="connsiteX2" fmla="*/ 2048885 w 5758165"/>
              <a:gd name="connsiteY2" fmla="*/ 0 h 5763339"/>
              <a:gd name="connsiteX3" fmla="*/ 3708867 w 5758165"/>
              <a:gd name="connsiteY3" fmla="*/ 0 h 5763339"/>
              <a:gd name="connsiteX4" fmla="*/ 5758165 w 5758165"/>
              <a:gd name="connsiteY4" fmla="*/ 311 h 5763339"/>
              <a:gd name="connsiteX5" fmla="*/ 5753402 w 5758165"/>
              <a:gd name="connsiteY5" fmla="*/ 2044535 h 5763339"/>
              <a:gd name="connsiteX6" fmla="*/ 5753402 w 5758165"/>
              <a:gd name="connsiteY6" fmla="*/ 3704516 h 5763339"/>
              <a:gd name="connsiteX7" fmla="*/ 3194517 w 5758165"/>
              <a:gd name="connsiteY7" fmla="*/ 5763339 h 5763339"/>
              <a:gd name="connsiteX8" fmla="*/ 2048885 w 5758165"/>
              <a:gd name="connsiteY8" fmla="*/ 5749051 h 5763339"/>
              <a:gd name="connsiteX9" fmla="*/ 6743 w 5758165"/>
              <a:gd name="connsiteY9" fmla="*/ 5750091 h 5763339"/>
              <a:gd name="connsiteX10" fmla="*/ 4350 w 5758165"/>
              <a:gd name="connsiteY10" fmla="*/ 3704516 h 5763339"/>
              <a:gd name="connsiteX11" fmla="*/ 4350 w 5758165"/>
              <a:gd name="connsiteY11" fmla="*/ 2044535 h 5763339"/>
              <a:gd name="connsiteX0" fmla="*/ 4350 w 5772452"/>
              <a:gd name="connsiteY0" fmla="*/ 2044535 h 5763339"/>
              <a:gd name="connsiteX1" fmla="*/ 0 w 5772452"/>
              <a:gd name="connsiteY1" fmla="*/ 1284 h 5763339"/>
              <a:gd name="connsiteX2" fmla="*/ 2048885 w 5772452"/>
              <a:gd name="connsiteY2" fmla="*/ 0 h 5763339"/>
              <a:gd name="connsiteX3" fmla="*/ 3708867 w 5772452"/>
              <a:gd name="connsiteY3" fmla="*/ 0 h 5763339"/>
              <a:gd name="connsiteX4" fmla="*/ 5758165 w 5772452"/>
              <a:gd name="connsiteY4" fmla="*/ 311 h 5763339"/>
              <a:gd name="connsiteX5" fmla="*/ 5753402 w 5772452"/>
              <a:gd name="connsiteY5" fmla="*/ 2044535 h 5763339"/>
              <a:gd name="connsiteX6" fmla="*/ 5772452 w 5772452"/>
              <a:gd name="connsiteY6" fmla="*/ 3890254 h 5763339"/>
              <a:gd name="connsiteX7" fmla="*/ 3194517 w 5772452"/>
              <a:gd name="connsiteY7" fmla="*/ 5763339 h 5763339"/>
              <a:gd name="connsiteX8" fmla="*/ 2048885 w 5772452"/>
              <a:gd name="connsiteY8" fmla="*/ 5749051 h 5763339"/>
              <a:gd name="connsiteX9" fmla="*/ 6743 w 5772452"/>
              <a:gd name="connsiteY9" fmla="*/ 5750091 h 5763339"/>
              <a:gd name="connsiteX10" fmla="*/ 4350 w 5772452"/>
              <a:gd name="connsiteY10" fmla="*/ 3704516 h 5763339"/>
              <a:gd name="connsiteX11" fmla="*/ 4350 w 5772452"/>
              <a:gd name="connsiteY11" fmla="*/ 2044535 h 5763339"/>
              <a:gd name="connsiteX0" fmla="*/ 4350 w 5762927"/>
              <a:gd name="connsiteY0" fmla="*/ 2044535 h 5763339"/>
              <a:gd name="connsiteX1" fmla="*/ 0 w 5762927"/>
              <a:gd name="connsiteY1" fmla="*/ 1284 h 5763339"/>
              <a:gd name="connsiteX2" fmla="*/ 2048885 w 5762927"/>
              <a:gd name="connsiteY2" fmla="*/ 0 h 5763339"/>
              <a:gd name="connsiteX3" fmla="*/ 3708867 w 5762927"/>
              <a:gd name="connsiteY3" fmla="*/ 0 h 5763339"/>
              <a:gd name="connsiteX4" fmla="*/ 5758165 w 5762927"/>
              <a:gd name="connsiteY4" fmla="*/ 311 h 5763339"/>
              <a:gd name="connsiteX5" fmla="*/ 5753402 w 5762927"/>
              <a:gd name="connsiteY5" fmla="*/ 2044535 h 5763339"/>
              <a:gd name="connsiteX6" fmla="*/ 5762927 w 5762927"/>
              <a:gd name="connsiteY6" fmla="*/ 3883111 h 5763339"/>
              <a:gd name="connsiteX7" fmla="*/ 3194517 w 5762927"/>
              <a:gd name="connsiteY7" fmla="*/ 5763339 h 5763339"/>
              <a:gd name="connsiteX8" fmla="*/ 2048885 w 5762927"/>
              <a:gd name="connsiteY8" fmla="*/ 5749051 h 5763339"/>
              <a:gd name="connsiteX9" fmla="*/ 6743 w 5762927"/>
              <a:gd name="connsiteY9" fmla="*/ 5750091 h 5763339"/>
              <a:gd name="connsiteX10" fmla="*/ 4350 w 5762927"/>
              <a:gd name="connsiteY10" fmla="*/ 3704516 h 5763339"/>
              <a:gd name="connsiteX11" fmla="*/ 4350 w 5762927"/>
              <a:gd name="connsiteY11" fmla="*/ 2044535 h 5763339"/>
              <a:gd name="connsiteX0" fmla="*/ 4350 w 5762927"/>
              <a:gd name="connsiteY0" fmla="*/ 2044535 h 5750091"/>
              <a:gd name="connsiteX1" fmla="*/ 0 w 5762927"/>
              <a:gd name="connsiteY1" fmla="*/ 1284 h 5750091"/>
              <a:gd name="connsiteX2" fmla="*/ 2048885 w 5762927"/>
              <a:gd name="connsiteY2" fmla="*/ 0 h 5750091"/>
              <a:gd name="connsiteX3" fmla="*/ 3708867 w 5762927"/>
              <a:gd name="connsiteY3" fmla="*/ 0 h 5750091"/>
              <a:gd name="connsiteX4" fmla="*/ 5758165 w 5762927"/>
              <a:gd name="connsiteY4" fmla="*/ 311 h 5750091"/>
              <a:gd name="connsiteX5" fmla="*/ 5753402 w 5762927"/>
              <a:gd name="connsiteY5" fmla="*/ 2044535 h 5750091"/>
              <a:gd name="connsiteX6" fmla="*/ 5762927 w 5762927"/>
              <a:gd name="connsiteY6" fmla="*/ 3883111 h 5750091"/>
              <a:gd name="connsiteX7" fmla="*/ 3270717 w 5762927"/>
              <a:gd name="connsiteY7" fmla="*/ 5741908 h 5750091"/>
              <a:gd name="connsiteX8" fmla="*/ 2048885 w 5762927"/>
              <a:gd name="connsiteY8" fmla="*/ 5749051 h 5750091"/>
              <a:gd name="connsiteX9" fmla="*/ 6743 w 5762927"/>
              <a:gd name="connsiteY9" fmla="*/ 5750091 h 5750091"/>
              <a:gd name="connsiteX10" fmla="*/ 4350 w 5762927"/>
              <a:gd name="connsiteY10" fmla="*/ 3704516 h 5750091"/>
              <a:gd name="connsiteX11" fmla="*/ 4350 w 5762927"/>
              <a:gd name="connsiteY11" fmla="*/ 2044535 h 5750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62927" h="5750091">
                <a:moveTo>
                  <a:pt x="4350" y="2044535"/>
                </a:moveTo>
                <a:lnTo>
                  <a:pt x="0" y="1284"/>
                </a:lnTo>
                <a:lnTo>
                  <a:pt x="2048885" y="0"/>
                </a:lnTo>
                <a:lnTo>
                  <a:pt x="3708867" y="0"/>
                </a:lnTo>
                <a:lnTo>
                  <a:pt x="5758165" y="311"/>
                </a:lnTo>
                <a:cubicBezTo>
                  <a:pt x="5757371" y="679338"/>
                  <a:pt x="5754196" y="1365508"/>
                  <a:pt x="5753402" y="2044535"/>
                </a:cubicBezTo>
                <a:lnTo>
                  <a:pt x="5762927" y="3883111"/>
                </a:lnTo>
                <a:cubicBezTo>
                  <a:pt x="5762927" y="5012277"/>
                  <a:pt x="4399883" y="5741908"/>
                  <a:pt x="3270717" y="5741908"/>
                </a:cubicBezTo>
                <a:lnTo>
                  <a:pt x="2048885" y="5749051"/>
                </a:lnTo>
                <a:lnTo>
                  <a:pt x="6743" y="5750091"/>
                </a:lnTo>
                <a:cubicBezTo>
                  <a:pt x="6739" y="5072201"/>
                  <a:pt x="4354" y="4382406"/>
                  <a:pt x="4350" y="3704516"/>
                </a:cubicBezTo>
                <a:lnTo>
                  <a:pt x="4350" y="2044535"/>
                </a:lnTo>
                <a:close/>
              </a:path>
            </a:pathLst>
          </a:custGeom>
        </p:spPr>
      </p:pic>
      <p:sp>
        <p:nvSpPr>
          <p:cNvPr id="5" name="Date Placeholder 1">
            <a:extLst>
              <a:ext uri="{FF2B5EF4-FFF2-40B4-BE49-F238E27FC236}">
                <a16:creationId xmlns:a16="http://schemas.microsoft.com/office/drawing/2014/main" id="{B6749D87-3E87-420A-992D-C280ABE6D341}"/>
              </a:ext>
            </a:extLst>
          </p:cNvPr>
          <p:cNvSpPr txBox="1">
            <a:spLocks/>
          </p:cNvSpPr>
          <p:nvPr/>
        </p:nvSpPr>
        <p:spPr>
          <a:xfrm>
            <a:off x="1556944" y="6405118"/>
            <a:ext cx="720000" cy="216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DFEFE6-21CC-42C9-B214-551519CB91F8}" type="datetime1">
              <a:rPr lang="en-US" sz="800" smtClean="0"/>
              <a:pPr/>
              <a:t>8/11/2020</a:t>
            </a:fld>
            <a:endParaRPr lang="en-GB" sz="800"/>
          </a:p>
        </p:txBody>
      </p:sp>
      <p:sp>
        <p:nvSpPr>
          <p:cNvPr id="6" name="Footer Placeholder 3">
            <a:extLst>
              <a:ext uri="{FF2B5EF4-FFF2-40B4-BE49-F238E27FC236}">
                <a16:creationId xmlns:a16="http://schemas.microsoft.com/office/drawing/2014/main" id="{A0BC17BF-2896-4238-A227-95A855B4D68F}"/>
              </a:ext>
            </a:extLst>
          </p:cNvPr>
          <p:cNvSpPr txBox="1">
            <a:spLocks/>
          </p:cNvSpPr>
          <p:nvPr/>
        </p:nvSpPr>
        <p:spPr>
          <a:xfrm>
            <a:off x="2303564" y="6405118"/>
            <a:ext cx="6114625" cy="216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a:t>Experian Private and Confidential: Coronavirus Portfolio Solutions </a:t>
            </a:r>
            <a:endParaRPr lang="en-GB" sz="800"/>
          </a:p>
        </p:txBody>
      </p:sp>
    </p:spTree>
    <p:extLst>
      <p:ext uri="{BB962C8B-B14F-4D97-AF65-F5344CB8AC3E}">
        <p14:creationId xmlns:p14="http://schemas.microsoft.com/office/powerpoint/2010/main" val="2252316544"/>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large ship in a body of water&#10;&#10;Description automatically generated">
            <a:extLst>
              <a:ext uri="{FF2B5EF4-FFF2-40B4-BE49-F238E27FC236}">
                <a16:creationId xmlns:a16="http://schemas.microsoft.com/office/drawing/2014/main" id="{67910202-7513-4EB6-8F98-F10998B2248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21188" r="21188"/>
          <a:stretch>
            <a:fillRect/>
          </a:stretch>
        </p:blipFill>
        <p:spPr/>
      </p:pic>
      <p:sp>
        <p:nvSpPr>
          <p:cNvPr id="3" name="Text Placeholder 2">
            <a:extLst>
              <a:ext uri="{FF2B5EF4-FFF2-40B4-BE49-F238E27FC236}">
                <a16:creationId xmlns:a16="http://schemas.microsoft.com/office/drawing/2014/main" id="{9597E046-1236-4200-938A-46A3A4A02909}"/>
              </a:ext>
            </a:extLst>
          </p:cNvPr>
          <p:cNvSpPr>
            <a:spLocks noGrp="1"/>
          </p:cNvSpPr>
          <p:nvPr>
            <p:ph type="body" sz="quarter" idx="14"/>
          </p:nvPr>
        </p:nvSpPr>
        <p:spPr>
          <a:xfrm>
            <a:off x="307497" y="489098"/>
            <a:ext cx="6659833" cy="1356861"/>
          </a:xfrm>
        </p:spPr>
        <p:txBody>
          <a:bodyPr/>
          <a:lstStyle/>
          <a:p>
            <a:pPr algn="l"/>
            <a:r>
              <a:rPr lang="en-US" dirty="0"/>
              <a:t>Supply Chain Evaluation</a:t>
            </a:r>
          </a:p>
        </p:txBody>
      </p:sp>
    </p:spTree>
    <p:extLst>
      <p:ext uri="{BB962C8B-B14F-4D97-AF65-F5344CB8AC3E}">
        <p14:creationId xmlns:p14="http://schemas.microsoft.com/office/powerpoint/2010/main" val="5565762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2"/>
          <p:cNvSpPr>
            <a:spLocks noGrp="1"/>
          </p:cNvSpPr>
          <p:nvPr>
            <p:ph type="title"/>
          </p:nvPr>
        </p:nvSpPr>
        <p:spPr/>
        <p:txBody>
          <a:bodyPr/>
          <a:lstStyle/>
          <a:p>
            <a:r>
              <a:rPr lang="en-US" dirty="0"/>
              <a:t>Supply Chain Risk Management Solutions</a:t>
            </a:r>
            <a:br>
              <a:rPr lang="en-US" dirty="0"/>
            </a:br>
            <a:r>
              <a:rPr lang="en-US" sz="1650" dirty="0"/>
              <a:t>Available in </a:t>
            </a:r>
            <a:r>
              <a:rPr lang="en-US" sz="1650" dirty="0" err="1"/>
              <a:t>BusinessIQ</a:t>
            </a:r>
            <a:endParaRPr lang="en-US" sz="1650" dirty="0"/>
          </a:p>
        </p:txBody>
      </p:sp>
      <p:grpSp>
        <p:nvGrpSpPr>
          <p:cNvPr id="21" name="Group 20"/>
          <p:cNvGrpSpPr/>
          <p:nvPr/>
        </p:nvGrpSpPr>
        <p:grpSpPr>
          <a:xfrm>
            <a:off x="1673438" y="1341775"/>
            <a:ext cx="9057235" cy="4779849"/>
            <a:chOff x="531812" y="1321647"/>
            <a:chExt cx="11201400" cy="6296324"/>
          </a:xfrm>
        </p:grpSpPr>
        <p:sp>
          <p:nvSpPr>
            <p:cNvPr id="22" name="Rounded Rectangle 21"/>
            <p:cNvSpPr/>
            <p:nvPr/>
          </p:nvSpPr>
          <p:spPr>
            <a:xfrm>
              <a:off x="531812" y="5606291"/>
              <a:ext cx="3849624" cy="2011680"/>
            </a:xfrm>
            <a:prstGeom prst="roundRect">
              <a:avLst/>
            </a:prstGeom>
            <a:solidFill>
              <a:srgbClr val="D92C8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40"/>
              <a:endParaRPr lang="en-US" sz="1400">
                <a:solidFill>
                  <a:srgbClr val="FFFFFF"/>
                </a:solidFill>
                <a:latin typeface="Arial" panose="020B0604020202020204"/>
              </a:endParaRPr>
            </a:p>
          </p:txBody>
        </p:sp>
        <p:sp>
          <p:nvSpPr>
            <p:cNvPr id="23" name="Rounded Rectangle 22"/>
            <p:cNvSpPr/>
            <p:nvPr/>
          </p:nvSpPr>
          <p:spPr>
            <a:xfrm>
              <a:off x="531812" y="1330966"/>
              <a:ext cx="3849624" cy="2011680"/>
            </a:xfrm>
            <a:prstGeom prst="roundRect">
              <a:avLst/>
            </a:prstGeom>
            <a:solidFill>
              <a:srgbClr val="17498E"/>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40"/>
              <a:endParaRPr lang="en-US" sz="1400">
                <a:solidFill>
                  <a:srgbClr val="FFFFFF"/>
                </a:solidFill>
                <a:latin typeface="Arial" panose="020B0604020202020204"/>
              </a:endParaRPr>
            </a:p>
          </p:txBody>
        </p:sp>
        <p:sp>
          <p:nvSpPr>
            <p:cNvPr id="24" name="Rounded Rectangle 23"/>
            <p:cNvSpPr/>
            <p:nvPr/>
          </p:nvSpPr>
          <p:spPr>
            <a:xfrm>
              <a:off x="7883588" y="5606291"/>
              <a:ext cx="3849624" cy="2011680"/>
            </a:xfrm>
            <a:prstGeom prst="roundRect">
              <a:avLst/>
            </a:prstGeom>
            <a:solidFill>
              <a:srgbClr val="126FB7"/>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40"/>
              <a:endParaRPr lang="en-US" sz="2000">
                <a:solidFill>
                  <a:srgbClr val="FFFFFF"/>
                </a:solidFill>
                <a:latin typeface="Arial" panose="020B0604020202020204"/>
              </a:endParaRPr>
            </a:p>
          </p:txBody>
        </p:sp>
        <p:sp>
          <p:nvSpPr>
            <p:cNvPr id="25" name="Rounded Rectangle 24"/>
            <p:cNvSpPr/>
            <p:nvPr/>
          </p:nvSpPr>
          <p:spPr>
            <a:xfrm>
              <a:off x="7883588" y="1330966"/>
              <a:ext cx="3849624" cy="2011680"/>
            </a:xfrm>
            <a:prstGeom prst="roundRect">
              <a:avLst/>
            </a:prstGeom>
            <a:solidFill>
              <a:srgbClr val="72297B"/>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40"/>
              <a:endParaRPr lang="en-US" sz="2000">
                <a:solidFill>
                  <a:srgbClr val="FFFFFF"/>
                </a:solidFill>
                <a:latin typeface="Arial" panose="020B0604020202020204"/>
              </a:endParaRPr>
            </a:p>
          </p:txBody>
        </p:sp>
        <p:graphicFrame>
          <p:nvGraphicFramePr>
            <p:cNvPr id="26" name="Diagram 25"/>
            <p:cNvGraphicFramePr/>
            <p:nvPr/>
          </p:nvGraphicFramePr>
          <p:xfrm>
            <a:off x="621453" y="1321647"/>
            <a:ext cx="10945918" cy="62963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7" name="TextBox 26"/>
            <p:cNvSpPr txBox="1"/>
            <p:nvPr/>
          </p:nvSpPr>
          <p:spPr>
            <a:xfrm>
              <a:off x="8837610" y="1524000"/>
              <a:ext cx="2667001" cy="1938852"/>
            </a:xfrm>
            <a:prstGeom prst="rect">
              <a:avLst/>
            </a:prstGeom>
            <a:noFill/>
          </p:spPr>
          <p:txBody>
            <a:bodyPr wrap="square" lIns="0" tIns="0" rIns="0" bIns="0" numCol="1" spcCol="151200" rtlCol="0">
              <a:spAutoFit/>
            </a:bodyPr>
            <a:lstStyle/>
            <a:p>
              <a:pPr marL="128588" indent="-128588" defTabSz="914240">
                <a:lnSpc>
                  <a:spcPct val="150000"/>
                </a:lnSpc>
                <a:buFont typeface="Arial" panose="020B0604020202020204" pitchFamily="34" charset="0"/>
                <a:buChar char="•"/>
              </a:pPr>
              <a:r>
                <a:rPr lang="en-US" sz="1100" dirty="0">
                  <a:solidFill>
                    <a:srgbClr val="FFFFFF"/>
                  </a:solidFill>
                  <a:latin typeface="Arial" panose="020B0604020202020204"/>
                </a:rPr>
                <a:t>Access risk with new suppliers</a:t>
              </a:r>
            </a:p>
            <a:p>
              <a:pPr marL="128588" indent="-128588" defTabSz="914240">
                <a:lnSpc>
                  <a:spcPct val="150000"/>
                </a:lnSpc>
                <a:buFont typeface="Arial" panose="020B0604020202020204" pitchFamily="34" charset="0"/>
                <a:buChar char="•"/>
              </a:pPr>
              <a:r>
                <a:rPr lang="en-US" sz="1100" dirty="0">
                  <a:solidFill>
                    <a:srgbClr val="FFFFFF"/>
                  </a:solidFill>
                  <a:latin typeface="Arial" panose="020B0604020202020204"/>
                </a:rPr>
                <a:t>Financial Stability Score</a:t>
              </a:r>
            </a:p>
            <a:p>
              <a:pPr marL="128588" indent="-128588" defTabSz="914240">
                <a:lnSpc>
                  <a:spcPct val="150000"/>
                </a:lnSpc>
                <a:buFont typeface="Arial" panose="020B0604020202020204" pitchFamily="34" charset="0"/>
                <a:buChar char="•"/>
              </a:pPr>
              <a:r>
                <a:rPr lang="en-US" sz="1100" dirty="0">
                  <a:solidFill>
                    <a:srgbClr val="FFFFFF"/>
                  </a:solidFill>
                  <a:latin typeface="Arial" panose="020B0604020202020204"/>
                </a:rPr>
                <a:t>Corporate Linkage</a:t>
              </a:r>
            </a:p>
            <a:p>
              <a:pPr marL="128588" indent="-128588" defTabSz="914240">
                <a:lnSpc>
                  <a:spcPct val="150000"/>
                </a:lnSpc>
                <a:buFont typeface="Arial" panose="020B0604020202020204" pitchFamily="34" charset="0"/>
                <a:buChar char="•"/>
              </a:pPr>
              <a:r>
                <a:rPr lang="en-US" sz="1100" dirty="0">
                  <a:solidFill>
                    <a:srgbClr val="FFFFFF"/>
                  </a:solidFill>
                  <a:latin typeface="Arial" panose="020B0604020202020204"/>
                </a:rPr>
                <a:t>Economic Diversity</a:t>
              </a:r>
            </a:p>
            <a:p>
              <a:pPr marL="128588" indent="-128588" defTabSz="914240">
                <a:lnSpc>
                  <a:spcPct val="150000"/>
                </a:lnSpc>
                <a:buFont typeface="Arial" panose="020B0604020202020204" pitchFamily="34" charset="0"/>
                <a:buChar char="•"/>
              </a:pPr>
              <a:r>
                <a:rPr lang="en-US" sz="1100" dirty="0">
                  <a:solidFill>
                    <a:srgbClr val="FFFFFF"/>
                  </a:solidFill>
                  <a:latin typeface="Arial" panose="020B0604020202020204"/>
                </a:rPr>
                <a:t>OFAC</a:t>
              </a:r>
            </a:p>
            <a:p>
              <a:pPr defTabSz="914240">
                <a:lnSpc>
                  <a:spcPct val="150000"/>
                </a:lnSpc>
              </a:pPr>
              <a:endParaRPr lang="en-US" sz="1050" dirty="0">
                <a:solidFill>
                  <a:srgbClr val="575756"/>
                </a:solidFill>
                <a:latin typeface="Arial" panose="020B0604020202020204"/>
              </a:endParaRPr>
            </a:p>
          </p:txBody>
        </p:sp>
        <p:sp>
          <p:nvSpPr>
            <p:cNvPr id="28" name="TextBox 27"/>
            <p:cNvSpPr txBox="1"/>
            <p:nvPr/>
          </p:nvSpPr>
          <p:spPr>
            <a:xfrm>
              <a:off x="836612" y="1524000"/>
              <a:ext cx="3124198" cy="1540608"/>
            </a:xfrm>
            <a:prstGeom prst="rect">
              <a:avLst/>
            </a:prstGeom>
            <a:noFill/>
          </p:spPr>
          <p:txBody>
            <a:bodyPr wrap="square" lIns="0" tIns="0" rIns="0" bIns="0" numCol="1" spcCol="151200" rtlCol="0">
              <a:spAutoFit/>
            </a:bodyPr>
            <a:lstStyle/>
            <a:p>
              <a:pPr marL="128588" indent="-128588" defTabSz="914240">
                <a:buFont typeface="Arial" panose="020B0604020202020204" pitchFamily="34" charset="0"/>
                <a:buChar char="•"/>
              </a:pPr>
              <a:r>
                <a:rPr lang="en-US" sz="1100" dirty="0">
                  <a:solidFill>
                    <a:srgbClr val="FFFFFF"/>
                  </a:solidFill>
                  <a:latin typeface="Arial" panose="020B0604020202020204"/>
                </a:rPr>
                <a:t>Streamline onboarding of new suppliers</a:t>
              </a:r>
            </a:p>
            <a:p>
              <a:pPr marL="128588" indent="-128588" defTabSz="914240">
                <a:buFont typeface="Arial" panose="020B0604020202020204" pitchFamily="34" charset="0"/>
                <a:buChar char="•"/>
              </a:pPr>
              <a:endParaRPr lang="en-US" sz="1100" dirty="0">
                <a:solidFill>
                  <a:srgbClr val="FFFFFF"/>
                </a:solidFill>
                <a:latin typeface="Arial" panose="020B0604020202020204"/>
              </a:endParaRPr>
            </a:p>
            <a:p>
              <a:pPr marL="128588" indent="-128588" defTabSz="914240">
                <a:buFont typeface="Arial" panose="020B0604020202020204" pitchFamily="34" charset="0"/>
                <a:buChar char="•"/>
              </a:pPr>
              <a:r>
                <a:rPr lang="en-US" sz="1100" dirty="0">
                  <a:solidFill>
                    <a:srgbClr val="FFFFFF"/>
                  </a:solidFill>
                  <a:latin typeface="Arial" panose="020B0604020202020204"/>
                </a:rPr>
                <a:t>Capture documentation like  license, proof of insurance, financial statements and more.</a:t>
              </a:r>
            </a:p>
            <a:p>
              <a:pPr defTabSz="914240"/>
              <a:endParaRPr lang="en-US" sz="1050" dirty="0">
                <a:solidFill>
                  <a:srgbClr val="575756"/>
                </a:solidFill>
                <a:latin typeface="Arial" panose="020B0604020202020204"/>
              </a:endParaRPr>
            </a:p>
          </p:txBody>
        </p:sp>
        <p:sp>
          <p:nvSpPr>
            <p:cNvPr id="29" name="TextBox 28"/>
            <p:cNvSpPr txBox="1"/>
            <p:nvPr/>
          </p:nvSpPr>
          <p:spPr>
            <a:xfrm>
              <a:off x="8837610" y="5804219"/>
              <a:ext cx="1578429" cy="1631068"/>
            </a:xfrm>
            <a:prstGeom prst="rect">
              <a:avLst/>
            </a:prstGeom>
            <a:noFill/>
          </p:spPr>
          <p:txBody>
            <a:bodyPr wrap="square" lIns="0" tIns="0" rIns="0" bIns="0" numCol="1" spcCol="151200" rtlCol="0">
              <a:spAutoFit/>
            </a:bodyPr>
            <a:lstStyle/>
            <a:p>
              <a:pPr marL="128588" indent="-128588" defTabSz="914240">
                <a:lnSpc>
                  <a:spcPct val="150000"/>
                </a:lnSpc>
                <a:buFont typeface="Arial" panose="020B0604020202020204" pitchFamily="34" charset="0"/>
                <a:buChar char="•"/>
              </a:pPr>
              <a:r>
                <a:rPr lang="en-US" sz="1100" dirty="0">
                  <a:solidFill>
                    <a:srgbClr val="FFFFFF"/>
                  </a:solidFill>
                  <a:latin typeface="Arial" panose="020B0604020202020204"/>
                </a:rPr>
                <a:t>Bankruptcy</a:t>
              </a:r>
            </a:p>
            <a:p>
              <a:pPr marL="128588" indent="-128588" defTabSz="914240">
                <a:lnSpc>
                  <a:spcPct val="150000"/>
                </a:lnSpc>
                <a:buFont typeface="Arial" panose="020B0604020202020204" pitchFamily="34" charset="0"/>
                <a:buChar char="•"/>
              </a:pPr>
              <a:r>
                <a:rPr lang="en-US" sz="1100" dirty="0">
                  <a:solidFill>
                    <a:srgbClr val="FFFFFF"/>
                  </a:solidFill>
                  <a:latin typeface="Arial" panose="020B0604020202020204"/>
                </a:rPr>
                <a:t>Financial Risk</a:t>
              </a:r>
            </a:p>
            <a:p>
              <a:pPr marL="128588" indent="-128588" defTabSz="914240">
                <a:lnSpc>
                  <a:spcPct val="150000"/>
                </a:lnSpc>
                <a:buFont typeface="Arial" panose="020B0604020202020204" pitchFamily="34" charset="0"/>
                <a:buChar char="•"/>
              </a:pPr>
              <a:r>
                <a:rPr lang="en-US" sz="1100" dirty="0">
                  <a:solidFill>
                    <a:srgbClr val="FFFFFF"/>
                  </a:solidFill>
                  <a:latin typeface="Arial" panose="020B0604020202020204"/>
                </a:rPr>
                <a:t>Public Records</a:t>
              </a:r>
            </a:p>
            <a:p>
              <a:pPr marL="128588" indent="-128588" defTabSz="914240">
                <a:lnSpc>
                  <a:spcPct val="150000"/>
                </a:lnSpc>
                <a:buFont typeface="Arial" panose="020B0604020202020204" pitchFamily="34" charset="0"/>
                <a:buChar char="•"/>
              </a:pPr>
              <a:r>
                <a:rPr lang="en-US" sz="1100" dirty="0">
                  <a:solidFill>
                    <a:srgbClr val="FFFFFF"/>
                  </a:solidFill>
                  <a:latin typeface="Arial" panose="020B0604020202020204"/>
                </a:rPr>
                <a:t>UCC </a:t>
              </a:r>
              <a:r>
                <a:rPr lang="en-US" sz="1100" dirty="0" err="1">
                  <a:solidFill>
                    <a:srgbClr val="FFFFFF"/>
                  </a:solidFill>
                  <a:latin typeface="Arial" panose="020B0604020202020204"/>
                </a:rPr>
                <a:t>Fiilings</a:t>
              </a:r>
              <a:endParaRPr lang="en-US" sz="1100" dirty="0">
                <a:solidFill>
                  <a:srgbClr val="FFFFFF"/>
                </a:solidFill>
                <a:latin typeface="Arial" panose="020B0604020202020204"/>
              </a:endParaRPr>
            </a:p>
            <a:p>
              <a:pPr marL="128588" indent="-128588" defTabSz="914240">
                <a:lnSpc>
                  <a:spcPct val="150000"/>
                </a:lnSpc>
                <a:buFont typeface="Arial" panose="020B0604020202020204" pitchFamily="34" charset="0"/>
                <a:buChar char="•"/>
              </a:pPr>
              <a:r>
                <a:rPr lang="en-US" sz="1100" dirty="0">
                  <a:solidFill>
                    <a:srgbClr val="FFFFFF"/>
                  </a:solidFill>
                  <a:latin typeface="Arial" panose="020B0604020202020204"/>
                </a:rPr>
                <a:t>Debarred</a:t>
              </a:r>
              <a:endParaRPr lang="en-US" sz="1050" dirty="0">
                <a:solidFill>
                  <a:srgbClr val="575756"/>
                </a:solidFill>
                <a:latin typeface="Arial" panose="020B0604020202020204"/>
              </a:endParaRPr>
            </a:p>
          </p:txBody>
        </p:sp>
        <p:sp>
          <p:nvSpPr>
            <p:cNvPr id="31" name="TextBox 30"/>
            <p:cNvSpPr txBox="1"/>
            <p:nvPr/>
          </p:nvSpPr>
          <p:spPr>
            <a:xfrm>
              <a:off x="836612" y="5804219"/>
              <a:ext cx="3505200" cy="1631068"/>
            </a:xfrm>
            <a:prstGeom prst="rect">
              <a:avLst/>
            </a:prstGeom>
            <a:noFill/>
          </p:spPr>
          <p:txBody>
            <a:bodyPr wrap="square" lIns="0" tIns="0" rIns="0" bIns="0" numCol="1" spcCol="151200" rtlCol="0">
              <a:spAutoFit/>
            </a:bodyPr>
            <a:lstStyle/>
            <a:p>
              <a:pPr marL="128588" indent="-128588" defTabSz="914240">
                <a:lnSpc>
                  <a:spcPct val="150000"/>
                </a:lnSpc>
                <a:buFont typeface="Arial" panose="020B0604020202020204" pitchFamily="34" charset="0"/>
                <a:buChar char="•"/>
              </a:pPr>
              <a:r>
                <a:rPr lang="en-US" sz="1100" dirty="0">
                  <a:solidFill>
                    <a:srgbClr val="FFFFFF"/>
                  </a:solidFill>
                  <a:latin typeface="Arial" panose="020B0604020202020204"/>
                </a:rPr>
                <a:t>Match &amp; Append data to aid in</a:t>
              </a:r>
            </a:p>
            <a:p>
              <a:pPr indent="130969" defTabSz="914240">
                <a:lnSpc>
                  <a:spcPct val="150000"/>
                </a:lnSpc>
              </a:pPr>
              <a:r>
                <a:rPr lang="en-US" sz="1100" dirty="0">
                  <a:solidFill>
                    <a:srgbClr val="FFFFFF"/>
                  </a:solidFill>
                  <a:latin typeface="Arial" panose="020B0604020202020204"/>
                </a:rPr>
                <a:t>Spend Analysis: Risk Scores,</a:t>
              </a:r>
            </a:p>
            <a:p>
              <a:pPr indent="130969" defTabSz="914240">
                <a:lnSpc>
                  <a:spcPct val="150000"/>
                </a:lnSpc>
              </a:pPr>
              <a:r>
                <a:rPr lang="en-US" sz="1100" dirty="0">
                  <a:solidFill>
                    <a:srgbClr val="FFFFFF"/>
                  </a:solidFill>
                  <a:latin typeface="Arial" panose="020B0604020202020204"/>
                </a:rPr>
                <a:t>Linkage,  Diversity Data</a:t>
              </a:r>
            </a:p>
            <a:p>
              <a:pPr marL="130969" indent="-130969" defTabSz="914240">
                <a:lnSpc>
                  <a:spcPct val="150000"/>
                </a:lnSpc>
                <a:buFont typeface="Arial" panose="020B0604020202020204" pitchFamily="34" charset="0"/>
                <a:buChar char="•"/>
              </a:pPr>
              <a:r>
                <a:rPr lang="en-US" sz="1100" dirty="0">
                  <a:solidFill>
                    <a:srgbClr val="FFFFFF"/>
                  </a:solidFill>
                  <a:latin typeface="Arial" panose="020B0604020202020204"/>
                </a:rPr>
                <a:t>Key Risk Indicators / KPI’s</a:t>
              </a:r>
            </a:p>
            <a:p>
              <a:pPr marL="130969" indent="-130969" defTabSz="914240">
                <a:lnSpc>
                  <a:spcPct val="150000"/>
                </a:lnSpc>
                <a:buFont typeface="Arial" panose="020B0604020202020204" pitchFamily="34" charset="0"/>
                <a:buChar char="•"/>
              </a:pPr>
              <a:r>
                <a:rPr lang="en-US" sz="1100" dirty="0">
                  <a:solidFill>
                    <a:srgbClr val="FFFFFF"/>
                  </a:solidFill>
                  <a:latin typeface="Arial" panose="020B0604020202020204"/>
                </a:rPr>
                <a:t>Customizable KPI metrics</a:t>
              </a:r>
              <a:endParaRPr lang="en-US" sz="1050" dirty="0">
                <a:solidFill>
                  <a:srgbClr val="575756"/>
                </a:solidFill>
                <a:latin typeface="Arial" panose="020B0604020202020204"/>
              </a:endParaRPr>
            </a:p>
          </p:txBody>
        </p:sp>
        <p:pic>
          <p:nvPicPr>
            <p:cNvPr id="32" name="Picture 31"/>
            <p:cNvPicPr>
              <a:picLocks noChangeAspect="1"/>
            </p:cNvPicPr>
            <p:nvPr/>
          </p:nvPicPr>
          <p:blipFill>
            <a:blip r:embed="rId7"/>
            <a:stretch>
              <a:fillRect/>
            </a:stretch>
          </p:blipFill>
          <p:spPr>
            <a:xfrm rot="2700000">
              <a:off x="5550586" y="3947513"/>
              <a:ext cx="1099894" cy="1044592"/>
            </a:xfrm>
            <a:prstGeom prst="rect">
              <a:avLst/>
            </a:prstGeom>
          </p:spPr>
        </p:pic>
      </p:grpSp>
    </p:spTree>
    <p:extLst>
      <p:ext uri="{BB962C8B-B14F-4D97-AF65-F5344CB8AC3E}">
        <p14:creationId xmlns:p14="http://schemas.microsoft.com/office/powerpoint/2010/main" val="1070702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445265" y="1499644"/>
            <a:ext cx="5909402" cy="3884885"/>
          </a:xfrm>
          <a:prstGeom prst="rect">
            <a:avLst/>
          </a:prstGeom>
          <a:ln>
            <a:noFill/>
          </a:ln>
          <a:effectLst>
            <a:outerShdw blurRad="292100" dist="139700" dir="2700000" algn="tl" rotWithShape="0">
              <a:srgbClr val="333333">
                <a:alpha val="65000"/>
              </a:srgbClr>
            </a:outerShdw>
          </a:effectLst>
        </p:spPr>
      </p:pic>
      <p:sp>
        <p:nvSpPr>
          <p:cNvPr id="16" name="Oval 15"/>
          <p:cNvSpPr>
            <a:spLocks noChangeArrowheads="1"/>
          </p:cNvSpPr>
          <p:nvPr/>
        </p:nvSpPr>
        <p:spPr bwMode="auto">
          <a:xfrm>
            <a:off x="6038850" y="2177184"/>
            <a:ext cx="342900" cy="389513"/>
          </a:xfrm>
          <a:prstGeom prst="ellipse">
            <a:avLst/>
          </a:prstGeom>
          <a:solidFill>
            <a:srgbClr val="17498E"/>
          </a:solidFill>
          <a:ln>
            <a:noFill/>
            <a:headEnd/>
            <a:tailEnd/>
          </a:ln>
        </p:spPr>
        <p:style>
          <a:lnRef idx="2">
            <a:schemeClr val="accent1"/>
          </a:lnRef>
          <a:fillRef idx="1">
            <a:schemeClr val="lt1"/>
          </a:fillRef>
          <a:effectRef idx="0">
            <a:schemeClr val="accent1"/>
          </a:effectRef>
          <a:fontRef idx="minor">
            <a:schemeClr val="dk1"/>
          </a:fontRef>
        </p:style>
        <p:txBody>
          <a:bodyPr anchor="ctr">
            <a:spAutoFit/>
          </a:bodyPr>
          <a:lstStyle/>
          <a:p>
            <a:pPr algn="ctr" defTabSz="914240"/>
            <a:r>
              <a:rPr lang="en-US" sz="1200" dirty="0">
                <a:solidFill>
                  <a:srgbClr val="FFFFFF"/>
                </a:solidFill>
                <a:latin typeface="Arial" panose="020B0604020202020204"/>
              </a:rPr>
              <a:t>1</a:t>
            </a:r>
          </a:p>
        </p:txBody>
      </p:sp>
      <p:sp>
        <p:nvSpPr>
          <p:cNvPr id="17" name="Oval 17"/>
          <p:cNvSpPr>
            <a:spLocks noChangeArrowheads="1"/>
          </p:cNvSpPr>
          <p:nvPr/>
        </p:nvSpPr>
        <p:spPr bwMode="auto">
          <a:xfrm>
            <a:off x="8607727" y="2940498"/>
            <a:ext cx="342900" cy="389513"/>
          </a:xfrm>
          <a:prstGeom prst="ellipse">
            <a:avLst/>
          </a:prstGeom>
          <a:solidFill>
            <a:srgbClr val="72297B"/>
          </a:solidFill>
          <a:ln>
            <a:noFill/>
            <a:headEnd/>
            <a:tailEnd/>
          </a:ln>
        </p:spPr>
        <p:style>
          <a:lnRef idx="2">
            <a:schemeClr val="accent1"/>
          </a:lnRef>
          <a:fillRef idx="1">
            <a:schemeClr val="lt1"/>
          </a:fillRef>
          <a:effectRef idx="0">
            <a:schemeClr val="accent1"/>
          </a:effectRef>
          <a:fontRef idx="minor">
            <a:schemeClr val="dk1"/>
          </a:fontRef>
        </p:style>
        <p:txBody>
          <a:bodyPr anchor="ctr">
            <a:spAutoFit/>
          </a:bodyPr>
          <a:lstStyle/>
          <a:p>
            <a:pPr algn="ctr" defTabSz="914240"/>
            <a:r>
              <a:rPr lang="en-US" sz="1200" dirty="0">
                <a:solidFill>
                  <a:srgbClr val="FFFFFF"/>
                </a:solidFill>
                <a:latin typeface="Arial" panose="020B0604020202020204"/>
              </a:rPr>
              <a:t>2</a:t>
            </a:r>
          </a:p>
        </p:txBody>
      </p:sp>
      <p:sp>
        <p:nvSpPr>
          <p:cNvPr id="18" name="Oval 20"/>
          <p:cNvSpPr>
            <a:spLocks noChangeArrowheads="1"/>
          </p:cNvSpPr>
          <p:nvPr/>
        </p:nvSpPr>
        <p:spPr bwMode="auto">
          <a:xfrm>
            <a:off x="9962903" y="3732077"/>
            <a:ext cx="342900" cy="389513"/>
          </a:xfrm>
          <a:prstGeom prst="ellipse">
            <a:avLst/>
          </a:prstGeom>
          <a:solidFill>
            <a:srgbClr val="126FB7"/>
          </a:solidFill>
          <a:ln>
            <a:noFill/>
            <a:headEnd/>
            <a:tailEnd/>
          </a:ln>
        </p:spPr>
        <p:style>
          <a:lnRef idx="2">
            <a:schemeClr val="accent1"/>
          </a:lnRef>
          <a:fillRef idx="1">
            <a:schemeClr val="lt1"/>
          </a:fillRef>
          <a:effectRef idx="0">
            <a:schemeClr val="accent1"/>
          </a:effectRef>
          <a:fontRef idx="minor">
            <a:schemeClr val="dk1"/>
          </a:fontRef>
        </p:style>
        <p:txBody>
          <a:bodyPr anchor="ctr">
            <a:spAutoFit/>
          </a:bodyPr>
          <a:lstStyle/>
          <a:p>
            <a:pPr algn="ctr" defTabSz="914240"/>
            <a:r>
              <a:rPr lang="en-US" sz="1200" dirty="0">
                <a:solidFill>
                  <a:srgbClr val="FFFFFF"/>
                </a:solidFill>
                <a:latin typeface="Arial" panose="020B0604020202020204"/>
              </a:rPr>
              <a:t>3</a:t>
            </a:r>
          </a:p>
        </p:txBody>
      </p:sp>
      <p:sp>
        <p:nvSpPr>
          <p:cNvPr id="19" name="Oval 21"/>
          <p:cNvSpPr>
            <a:spLocks noChangeArrowheads="1"/>
          </p:cNvSpPr>
          <p:nvPr/>
        </p:nvSpPr>
        <p:spPr bwMode="auto">
          <a:xfrm>
            <a:off x="9620003" y="2878916"/>
            <a:ext cx="342900" cy="389513"/>
          </a:xfrm>
          <a:prstGeom prst="ellipse">
            <a:avLst/>
          </a:prstGeom>
          <a:solidFill>
            <a:srgbClr val="D92C81"/>
          </a:solidFill>
          <a:ln>
            <a:noFill/>
            <a:headEnd/>
            <a:tailEnd/>
          </a:ln>
        </p:spPr>
        <p:style>
          <a:lnRef idx="2">
            <a:schemeClr val="accent1"/>
          </a:lnRef>
          <a:fillRef idx="1">
            <a:schemeClr val="lt1"/>
          </a:fillRef>
          <a:effectRef idx="0">
            <a:schemeClr val="accent1"/>
          </a:effectRef>
          <a:fontRef idx="minor">
            <a:schemeClr val="dk1"/>
          </a:fontRef>
        </p:style>
        <p:txBody>
          <a:bodyPr anchor="ctr">
            <a:spAutoFit/>
          </a:bodyPr>
          <a:lstStyle/>
          <a:p>
            <a:pPr algn="ctr" defTabSz="914240"/>
            <a:r>
              <a:rPr lang="en-US" sz="1200" dirty="0">
                <a:solidFill>
                  <a:srgbClr val="FFFFFF"/>
                </a:solidFill>
                <a:latin typeface="Arial" panose="020B0604020202020204"/>
              </a:rPr>
              <a:t>4</a:t>
            </a:r>
          </a:p>
        </p:txBody>
      </p:sp>
      <p:sp>
        <p:nvSpPr>
          <p:cNvPr id="20" name="Rectangle 3"/>
          <p:cNvSpPr>
            <a:spLocks noChangeArrowheads="1"/>
          </p:cNvSpPr>
          <p:nvPr/>
        </p:nvSpPr>
        <p:spPr bwMode="auto">
          <a:xfrm>
            <a:off x="1575360" y="1981092"/>
            <a:ext cx="1943400" cy="2308324"/>
          </a:xfrm>
          <a:prstGeom prst="rect">
            <a:avLst/>
          </a:prstGeom>
          <a:noFill/>
          <a:ln w="9525">
            <a:noFill/>
            <a:miter lim="800000"/>
            <a:headEnd/>
            <a:tailEnd/>
          </a:ln>
        </p:spPr>
        <p:txBody>
          <a:bodyPr wrap="square">
            <a:spAutoFit/>
          </a:bodyPr>
          <a:lstStyle/>
          <a:p>
            <a:pPr defTabSz="914240"/>
            <a:r>
              <a:rPr lang="en-US" sz="1200" dirty="0">
                <a:solidFill>
                  <a:srgbClr val="575756"/>
                </a:solidFill>
                <a:latin typeface="Arial" panose="020B0604020202020204"/>
              </a:rPr>
              <a:t>Select an Alerts Monitored Set (portfolio)</a:t>
            </a:r>
          </a:p>
          <a:p>
            <a:pPr defTabSz="914240"/>
            <a:endParaRPr lang="en-US" sz="1200" dirty="0">
              <a:solidFill>
                <a:srgbClr val="575756"/>
              </a:solidFill>
              <a:latin typeface="Arial" panose="020B0604020202020204"/>
            </a:endParaRPr>
          </a:p>
          <a:p>
            <a:pPr defTabSz="914240"/>
            <a:r>
              <a:rPr lang="en-US" sz="1200" dirty="0">
                <a:solidFill>
                  <a:srgbClr val="575756"/>
                </a:solidFill>
                <a:latin typeface="Arial" panose="020B0604020202020204"/>
              </a:rPr>
              <a:t>Review Alert Detail</a:t>
            </a:r>
          </a:p>
          <a:p>
            <a:pPr defTabSz="914240"/>
            <a:endParaRPr lang="en-US" sz="1200" dirty="0">
              <a:solidFill>
                <a:srgbClr val="575756"/>
              </a:solidFill>
              <a:latin typeface="Arial" panose="020B0604020202020204"/>
            </a:endParaRPr>
          </a:p>
          <a:p>
            <a:pPr defTabSz="914240"/>
            <a:r>
              <a:rPr lang="en-US" sz="1200" dirty="0">
                <a:solidFill>
                  <a:srgbClr val="575756"/>
                </a:solidFill>
                <a:latin typeface="Arial" panose="020B0604020202020204"/>
              </a:rPr>
              <a:t>After completing review, </a:t>
            </a:r>
          </a:p>
          <a:p>
            <a:pPr defTabSz="914240"/>
            <a:r>
              <a:rPr lang="en-US" sz="1200" dirty="0">
                <a:solidFill>
                  <a:srgbClr val="575756"/>
                </a:solidFill>
                <a:latin typeface="Arial" panose="020B0604020202020204"/>
              </a:rPr>
              <a:t>user marks alert as “Read”</a:t>
            </a:r>
          </a:p>
          <a:p>
            <a:pPr defTabSz="914240"/>
            <a:endParaRPr lang="en-US" sz="1200" dirty="0">
              <a:solidFill>
                <a:srgbClr val="575756"/>
              </a:solidFill>
              <a:latin typeface="Arial" panose="020B0604020202020204"/>
            </a:endParaRPr>
          </a:p>
          <a:p>
            <a:pPr defTabSz="914240"/>
            <a:r>
              <a:rPr lang="en-US" sz="1200" dirty="0">
                <a:solidFill>
                  <a:srgbClr val="575756"/>
                </a:solidFill>
                <a:latin typeface="Arial" panose="020B0604020202020204"/>
              </a:rPr>
              <a:t>Export and Printing capabilities exist for easy downloading / saving</a:t>
            </a:r>
          </a:p>
        </p:txBody>
      </p:sp>
      <p:sp>
        <p:nvSpPr>
          <p:cNvPr id="22" name="Oval 21"/>
          <p:cNvSpPr>
            <a:spLocks noChangeArrowheads="1"/>
          </p:cNvSpPr>
          <p:nvPr/>
        </p:nvSpPr>
        <p:spPr bwMode="auto">
          <a:xfrm>
            <a:off x="1065982" y="1910255"/>
            <a:ext cx="356616" cy="389513"/>
          </a:xfrm>
          <a:prstGeom prst="ellipse">
            <a:avLst/>
          </a:prstGeom>
          <a:solidFill>
            <a:srgbClr val="17498E"/>
          </a:solidFill>
          <a:ln>
            <a:noFill/>
            <a:headEnd/>
            <a:tailEnd/>
          </a:ln>
        </p:spPr>
        <p:style>
          <a:lnRef idx="2">
            <a:schemeClr val="accent1"/>
          </a:lnRef>
          <a:fillRef idx="1">
            <a:schemeClr val="lt1"/>
          </a:fillRef>
          <a:effectRef idx="0">
            <a:schemeClr val="accent1"/>
          </a:effectRef>
          <a:fontRef idx="minor">
            <a:schemeClr val="dk1"/>
          </a:fontRef>
        </p:style>
        <p:txBody>
          <a:bodyPr anchor="ctr">
            <a:spAutoFit/>
          </a:bodyPr>
          <a:lstStyle/>
          <a:p>
            <a:pPr algn="ctr" defTabSz="914240"/>
            <a:r>
              <a:rPr lang="en-US" sz="1200" dirty="0">
                <a:solidFill>
                  <a:srgbClr val="FFFFFF"/>
                </a:solidFill>
                <a:latin typeface="Arial" panose="020B0604020202020204"/>
              </a:rPr>
              <a:t>1</a:t>
            </a:r>
          </a:p>
        </p:txBody>
      </p:sp>
      <p:sp>
        <p:nvSpPr>
          <p:cNvPr id="23" name="Oval 17"/>
          <p:cNvSpPr>
            <a:spLocks noChangeArrowheads="1"/>
          </p:cNvSpPr>
          <p:nvPr/>
        </p:nvSpPr>
        <p:spPr bwMode="auto">
          <a:xfrm>
            <a:off x="1065982" y="2550376"/>
            <a:ext cx="356616" cy="389513"/>
          </a:xfrm>
          <a:prstGeom prst="ellipse">
            <a:avLst/>
          </a:prstGeom>
          <a:solidFill>
            <a:srgbClr val="72297B"/>
          </a:solidFill>
          <a:ln>
            <a:noFill/>
            <a:headEnd/>
            <a:tailEnd/>
          </a:ln>
        </p:spPr>
        <p:style>
          <a:lnRef idx="2">
            <a:schemeClr val="accent1"/>
          </a:lnRef>
          <a:fillRef idx="1">
            <a:schemeClr val="lt1"/>
          </a:fillRef>
          <a:effectRef idx="0">
            <a:schemeClr val="accent1"/>
          </a:effectRef>
          <a:fontRef idx="minor">
            <a:schemeClr val="dk1"/>
          </a:fontRef>
        </p:style>
        <p:txBody>
          <a:bodyPr anchor="ctr">
            <a:spAutoFit/>
          </a:bodyPr>
          <a:lstStyle/>
          <a:p>
            <a:pPr algn="ctr" defTabSz="914240"/>
            <a:r>
              <a:rPr lang="en-US" sz="1200" dirty="0">
                <a:solidFill>
                  <a:srgbClr val="FFFFFF"/>
                </a:solidFill>
                <a:latin typeface="Arial" panose="020B0604020202020204"/>
              </a:rPr>
              <a:t>2</a:t>
            </a:r>
          </a:p>
        </p:txBody>
      </p:sp>
      <p:sp>
        <p:nvSpPr>
          <p:cNvPr id="24" name="Oval 20"/>
          <p:cNvSpPr>
            <a:spLocks noChangeArrowheads="1"/>
          </p:cNvSpPr>
          <p:nvPr/>
        </p:nvSpPr>
        <p:spPr bwMode="auto">
          <a:xfrm>
            <a:off x="1065982" y="2962856"/>
            <a:ext cx="356616" cy="389513"/>
          </a:xfrm>
          <a:prstGeom prst="ellipse">
            <a:avLst/>
          </a:prstGeom>
          <a:solidFill>
            <a:srgbClr val="126FB7"/>
          </a:solidFill>
          <a:ln>
            <a:noFill/>
            <a:headEnd/>
            <a:tailEnd/>
          </a:ln>
        </p:spPr>
        <p:style>
          <a:lnRef idx="2">
            <a:schemeClr val="accent1"/>
          </a:lnRef>
          <a:fillRef idx="1">
            <a:schemeClr val="lt1"/>
          </a:fillRef>
          <a:effectRef idx="0">
            <a:schemeClr val="accent1"/>
          </a:effectRef>
          <a:fontRef idx="minor">
            <a:schemeClr val="dk1"/>
          </a:fontRef>
        </p:style>
        <p:txBody>
          <a:bodyPr anchor="ctr">
            <a:spAutoFit/>
          </a:bodyPr>
          <a:lstStyle/>
          <a:p>
            <a:pPr algn="ctr" defTabSz="914240"/>
            <a:r>
              <a:rPr lang="en-US" sz="1200" dirty="0">
                <a:solidFill>
                  <a:srgbClr val="FFFFFF"/>
                </a:solidFill>
                <a:latin typeface="Arial" panose="020B0604020202020204"/>
              </a:rPr>
              <a:t>3</a:t>
            </a:r>
          </a:p>
        </p:txBody>
      </p:sp>
      <p:sp>
        <p:nvSpPr>
          <p:cNvPr id="25" name="Oval 21"/>
          <p:cNvSpPr>
            <a:spLocks noChangeArrowheads="1"/>
          </p:cNvSpPr>
          <p:nvPr/>
        </p:nvSpPr>
        <p:spPr bwMode="auto">
          <a:xfrm>
            <a:off x="1065982" y="3596921"/>
            <a:ext cx="356616" cy="389513"/>
          </a:xfrm>
          <a:prstGeom prst="ellipse">
            <a:avLst/>
          </a:prstGeom>
          <a:solidFill>
            <a:srgbClr val="D92C81"/>
          </a:solidFill>
          <a:ln>
            <a:noFill/>
            <a:headEnd/>
            <a:tailEnd/>
          </a:ln>
        </p:spPr>
        <p:style>
          <a:lnRef idx="2">
            <a:schemeClr val="accent1"/>
          </a:lnRef>
          <a:fillRef idx="1">
            <a:schemeClr val="lt1"/>
          </a:fillRef>
          <a:effectRef idx="0">
            <a:schemeClr val="accent1"/>
          </a:effectRef>
          <a:fontRef idx="minor">
            <a:schemeClr val="dk1"/>
          </a:fontRef>
        </p:style>
        <p:txBody>
          <a:bodyPr anchor="ctr">
            <a:spAutoFit/>
          </a:bodyPr>
          <a:lstStyle/>
          <a:p>
            <a:pPr algn="ctr" defTabSz="914240"/>
            <a:r>
              <a:rPr lang="en-US" sz="1200" dirty="0">
                <a:solidFill>
                  <a:srgbClr val="FFFFFF"/>
                </a:solidFill>
                <a:latin typeface="Arial" panose="020B0604020202020204"/>
              </a:rPr>
              <a:t>4</a:t>
            </a:r>
          </a:p>
        </p:txBody>
      </p:sp>
      <p:sp>
        <p:nvSpPr>
          <p:cNvPr id="26" name="Title 4"/>
          <p:cNvSpPr>
            <a:spLocks noGrp="1"/>
          </p:cNvSpPr>
          <p:nvPr>
            <p:ph type="title"/>
          </p:nvPr>
        </p:nvSpPr>
        <p:spPr/>
        <p:txBody>
          <a:bodyPr/>
          <a:lstStyle/>
          <a:p>
            <a:r>
              <a:rPr lang="en-GB" dirty="0"/>
              <a:t>Supplier Alerts</a:t>
            </a:r>
            <a:br>
              <a:rPr lang="en-GB" dirty="0"/>
            </a:br>
            <a:r>
              <a:rPr lang="en-US" sz="1650" dirty="0"/>
              <a:t>Monitoring critical suppliers helps you reduce costly supply chain disruptions </a:t>
            </a:r>
          </a:p>
        </p:txBody>
      </p:sp>
    </p:spTree>
    <p:extLst>
      <p:ext uri="{BB962C8B-B14F-4D97-AF65-F5344CB8AC3E}">
        <p14:creationId xmlns:p14="http://schemas.microsoft.com/office/powerpoint/2010/main" val="4044566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
          <p:cNvSpPr>
            <a:spLocks noGrp="1"/>
          </p:cNvSpPr>
          <p:nvPr>
            <p:ph idx="1"/>
          </p:nvPr>
        </p:nvSpPr>
        <p:spPr/>
        <p:txBody>
          <a:bodyPr/>
          <a:lstStyle/>
          <a:p>
            <a:r>
              <a:rPr lang="en-US" i="1" dirty="0"/>
              <a:t>“According to many findings, an analyst [collections] spends only 20% of his / her time on correspondence and the rest of the time organizing who to call...”</a:t>
            </a:r>
          </a:p>
          <a:p>
            <a:endParaRPr lang="en-US" i="1" dirty="0"/>
          </a:p>
          <a:p>
            <a:r>
              <a:rPr lang="en-US" i="1" dirty="0"/>
              <a:t>“More than 70% of collection calls are made to customers who would have paid anyway.”  </a:t>
            </a:r>
          </a:p>
          <a:p>
            <a:endParaRPr lang="en-US" i="1" dirty="0"/>
          </a:p>
          <a:p>
            <a:r>
              <a:rPr lang="en-US" i="1" dirty="0"/>
              <a:t>“Prioritized accounts in a worklist is the single most important feature for collections analysts.”</a:t>
            </a:r>
          </a:p>
        </p:txBody>
      </p:sp>
      <p:sp>
        <p:nvSpPr>
          <p:cNvPr id="3" name="Title 2"/>
          <p:cNvSpPr>
            <a:spLocks noGrp="1"/>
          </p:cNvSpPr>
          <p:nvPr>
            <p:ph type="title"/>
          </p:nvPr>
        </p:nvSpPr>
        <p:spPr/>
        <p:txBody>
          <a:bodyPr/>
          <a:lstStyle/>
          <a:p>
            <a:r>
              <a:rPr lang="en-US" sz="3400" dirty="0"/>
              <a:t>Understanding collections prioritization</a:t>
            </a:r>
          </a:p>
        </p:txBody>
      </p:sp>
      <p:pic>
        <p:nvPicPr>
          <p:cNvPr id="5" name="Picture Placeholder 4"/>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t="14594" b="14594"/>
          <a:stretch>
            <a:fillRect/>
          </a:stretch>
        </p:blipFill>
        <p:spPr/>
      </p:pic>
      <p:sp>
        <p:nvSpPr>
          <p:cNvPr id="8" name="Rounded Rectangle 7"/>
          <p:cNvSpPr/>
          <p:nvPr/>
        </p:nvSpPr>
        <p:spPr>
          <a:xfrm>
            <a:off x="6655651" y="5117124"/>
            <a:ext cx="4176522" cy="617220"/>
          </a:xfrm>
          <a:prstGeom prst="roundRect">
            <a:avLst/>
          </a:prstGeom>
          <a:solidFill>
            <a:srgbClr val="B0238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1350" b="1" dirty="0">
                <a:solidFill>
                  <a:srgbClr val="FFFFFF"/>
                </a:solidFill>
                <a:latin typeface="Arial" panose="020B0604020202020204"/>
              </a:rPr>
              <a:t>Credit Research Foundation</a:t>
            </a:r>
          </a:p>
          <a:p>
            <a:pPr algn="ctr" defTabSz="685800"/>
            <a:r>
              <a:rPr lang="en-US" sz="1350" dirty="0">
                <a:solidFill>
                  <a:srgbClr val="FFFFFF"/>
                </a:solidFill>
                <a:latin typeface="Arial" panose="020B0604020202020204"/>
              </a:rPr>
              <a:t>Credit &amp; Financial Management Review</a:t>
            </a:r>
          </a:p>
        </p:txBody>
      </p:sp>
      <p:sp>
        <p:nvSpPr>
          <p:cNvPr id="6" name="Date Placeholder 1">
            <a:extLst>
              <a:ext uri="{FF2B5EF4-FFF2-40B4-BE49-F238E27FC236}">
                <a16:creationId xmlns:a16="http://schemas.microsoft.com/office/drawing/2014/main" id="{5395E729-6B01-49AA-B4F1-46D6F1E94524}"/>
              </a:ext>
            </a:extLst>
          </p:cNvPr>
          <p:cNvSpPr txBox="1">
            <a:spLocks/>
          </p:cNvSpPr>
          <p:nvPr/>
        </p:nvSpPr>
        <p:spPr>
          <a:xfrm>
            <a:off x="1556944" y="6405118"/>
            <a:ext cx="720000" cy="216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DFEFE6-21CC-42C9-B214-551519CB91F8}" type="datetime1">
              <a:rPr lang="en-US" sz="800" smtClean="0"/>
              <a:pPr/>
              <a:t>8/11/2020</a:t>
            </a:fld>
            <a:endParaRPr lang="en-GB" sz="800" dirty="0"/>
          </a:p>
        </p:txBody>
      </p:sp>
      <p:sp>
        <p:nvSpPr>
          <p:cNvPr id="7" name="Footer Placeholder 3">
            <a:extLst>
              <a:ext uri="{FF2B5EF4-FFF2-40B4-BE49-F238E27FC236}">
                <a16:creationId xmlns:a16="http://schemas.microsoft.com/office/drawing/2014/main" id="{F1E2E579-30AA-495E-8774-F3E38EBE994E}"/>
              </a:ext>
            </a:extLst>
          </p:cNvPr>
          <p:cNvSpPr txBox="1">
            <a:spLocks/>
          </p:cNvSpPr>
          <p:nvPr/>
        </p:nvSpPr>
        <p:spPr>
          <a:xfrm>
            <a:off x="2303564" y="6405118"/>
            <a:ext cx="6114625" cy="216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dirty="0"/>
              <a:t>Experian Private and Confidential: Coronavirus Portfolio Solutions </a:t>
            </a:r>
            <a:endParaRPr lang="en-GB" sz="800" dirty="0"/>
          </a:p>
        </p:txBody>
      </p:sp>
    </p:spTree>
    <p:extLst>
      <p:ext uri="{BB962C8B-B14F-4D97-AF65-F5344CB8AC3E}">
        <p14:creationId xmlns:p14="http://schemas.microsoft.com/office/powerpoint/2010/main" val="2436146707"/>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B537986-2DFC-4423-AC85-E00349981F77}"/>
              </a:ext>
            </a:extLst>
          </p:cNvPr>
          <p:cNvSpPr/>
          <p:nvPr/>
        </p:nvSpPr>
        <p:spPr>
          <a:xfrm>
            <a:off x="468000" y="1816099"/>
            <a:ext cx="5188688" cy="4175443"/>
          </a:xfrm>
          <a:prstGeom prst="rect">
            <a:avLst/>
          </a:prstGeom>
          <a:solidFill>
            <a:schemeClr val="accent1"/>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29750" lvl="1" indent="-285750" fontAlgn="base">
              <a:spcAft>
                <a:spcPts val="600"/>
              </a:spcAft>
              <a:buFont typeface="Arial" panose="020B0604020202020204" pitchFamily="34" charset="0"/>
              <a:buChar char="•"/>
            </a:pPr>
            <a:r>
              <a:rPr lang="en-GB" b="1" dirty="0"/>
              <a:t>Balance outstanding required</a:t>
            </a:r>
          </a:p>
          <a:p>
            <a:pPr marL="429750" lvl="1" indent="-285750" fontAlgn="base">
              <a:spcAft>
                <a:spcPts val="600"/>
              </a:spcAft>
              <a:buFont typeface="Arial" panose="020B0604020202020204" pitchFamily="34" charset="0"/>
              <a:buChar char="•"/>
            </a:pPr>
            <a:r>
              <a:rPr lang="en-US" dirty="0"/>
              <a:t>Score Scale </a:t>
            </a:r>
            <a:r>
              <a:rPr lang="en-GB" dirty="0"/>
              <a:t>— </a:t>
            </a:r>
            <a:r>
              <a:rPr lang="en-US" dirty="0"/>
              <a:t>300-850</a:t>
            </a:r>
            <a:endParaRPr lang="en-GB" dirty="0"/>
          </a:p>
          <a:p>
            <a:pPr marL="429750" lvl="1" indent="-285750" fontAlgn="base">
              <a:spcAft>
                <a:spcPts val="600"/>
              </a:spcAft>
              <a:buFont typeface="Arial" panose="020B0604020202020204" pitchFamily="34" charset="0"/>
              <a:buChar char="•"/>
            </a:pPr>
            <a:r>
              <a:rPr lang="en-GB" dirty="0"/>
              <a:t>Exclusion scores</a:t>
            </a:r>
          </a:p>
          <a:p>
            <a:pPr marL="708025" lvl="2" indent="-342900" fontAlgn="base">
              <a:spcAft>
                <a:spcPts val="600"/>
              </a:spcAft>
              <a:buSzPct val="100000"/>
              <a:buFont typeface="Arial" panose="020B0604020202020204" pitchFamily="34" charset="0"/>
              <a:buChar char="―"/>
            </a:pPr>
            <a:r>
              <a:rPr lang="en-GB" dirty="0"/>
              <a:t>999 not enough information</a:t>
            </a:r>
          </a:p>
          <a:p>
            <a:pPr marL="708025" lvl="2" indent="-342900" fontAlgn="base">
              <a:spcAft>
                <a:spcPts val="600"/>
              </a:spcAft>
              <a:buSzPct val="100000"/>
              <a:buFont typeface="Arial" panose="020B0604020202020204" pitchFamily="34" charset="0"/>
              <a:buChar char="―"/>
            </a:pPr>
            <a:r>
              <a:rPr lang="en-GB" dirty="0"/>
              <a:t>997 collection amount missing</a:t>
            </a:r>
          </a:p>
          <a:p>
            <a:pPr marL="708025" lvl="2" indent="-342900" fontAlgn="base">
              <a:spcAft>
                <a:spcPts val="600"/>
              </a:spcAft>
              <a:buSzPct val="100000"/>
              <a:buFont typeface="Arial" panose="020B0604020202020204" pitchFamily="34" charset="0"/>
              <a:buChar char="―"/>
            </a:pPr>
            <a:r>
              <a:rPr lang="en-GB" dirty="0"/>
              <a:t>996 collection amount zero</a:t>
            </a:r>
          </a:p>
          <a:p>
            <a:pPr marL="193675" lvl="1" indent="-285750" fontAlgn="base">
              <a:spcAft>
                <a:spcPts val="600"/>
              </a:spcAft>
              <a:buSzPct val="100000"/>
              <a:buFont typeface="Arial" panose="020B0604020202020204" pitchFamily="34" charset="0"/>
              <a:buChar char="•"/>
            </a:pPr>
            <a:r>
              <a:rPr lang="en-GB" dirty="0"/>
              <a:t>Bankrupt companies will be scored</a:t>
            </a:r>
          </a:p>
          <a:p>
            <a:pPr marL="365125" lvl="2" fontAlgn="base">
              <a:spcAft>
                <a:spcPts val="600"/>
              </a:spcAft>
              <a:buSzPct val="100000"/>
            </a:pPr>
            <a:endParaRPr lang="en-GB" dirty="0"/>
          </a:p>
          <a:p>
            <a:pPr marL="708025" lvl="2" indent="-342900" fontAlgn="base">
              <a:spcAft>
                <a:spcPts val="600"/>
              </a:spcAft>
              <a:buSzPct val="100000"/>
              <a:buFont typeface="Arial" panose="020B0604020202020204" pitchFamily="34" charset="0"/>
              <a:buChar char="―"/>
            </a:pPr>
            <a:endParaRPr lang="en-GB" dirty="0"/>
          </a:p>
          <a:p>
            <a:pPr marL="365125" lvl="2" fontAlgn="base">
              <a:spcAft>
                <a:spcPts val="600"/>
              </a:spcAft>
              <a:buSzPct val="100000"/>
            </a:pPr>
            <a:endParaRPr lang="en-GB" dirty="0"/>
          </a:p>
        </p:txBody>
      </p:sp>
      <p:sp>
        <p:nvSpPr>
          <p:cNvPr id="4" name="Content Placeholder 7">
            <a:extLst>
              <a:ext uri="{FF2B5EF4-FFF2-40B4-BE49-F238E27FC236}">
                <a16:creationId xmlns:a16="http://schemas.microsoft.com/office/drawing/2014/main" id="{F8536D5E-3367-4E0D-B39F-C45B3209C9DD}"/>
              </a:ext>
            </a:extLst>
          </p:cNvPr>
          <p:cNvSpPr txBox="1">
            <a:spLocks/>
          </p:cNvSpPr>
          <p:nvPr/>
        </p:nvSpPr>
        <p:spPr>
          <a:xfrm>
            <a:off x="468000" y="1347893"/>
            <a:ext cx="8556257" cy="5510107"/>
          </a:xfrm>
          <a:prstGeom prst="rect">
            <a:avLst/>
          </a:prstGeom>
        </p:spPr>
        <p:txBody>
          <a:bodyPr/>
          <a:lstStyle>
            <a:lvl1pPr marL="0" indent="0" algn="l" defTabSz="914400" rtl="0" eaLnBrk="1" latinLnBrk="0" hangingPunct="1">
              <a:lnSpc>
                <a:spcPct val="95000"/>
              </a:lnSpc>
              <a:spcBef>
                <a:spcPts val="1000"/>
              </a:spcBef>
              <a:buFont typeface="Arial" panose="020B0604020202020204" pitchFamily="34" charset="0"/>
              <a:buNone/>
              <a:defRPr sz="1700" kern="1200">
                <a:solidFill>
                  <a:schemeClr val="tx1"/>
                </a:solidFill>
                <a:latin typeface="+mn-lt"/>
                <a:ea typeface="+mn-ea"/>
                <a:cs typeface="+mn-cs"/>
              </a:defRPr>
            </a:lvl1pPr>
            <a:lvl2pPr marL="115888" indent="-115888" algn="l" defTabSz="914400" rtl="0" eaLnBrk="1" latinLnBrk="0" hangingPunct="1">
              <a:lnSpc>
                <a:spcPct val="90000"/>
              </a:lnSpc>
              <a:spcBef>
                <a:spcPts val="800"/>
              </a:spcBef>
              <a:buClr>
                <a:schemeClr val="tx1"/>
              </a:buClr>
              <a:buSzPct val="110000"/>
              <a:buFont typeface="Arial" panose="020B0604020202020204" pitchFamily="34" charset="0"/>
              <a:buChar char="•"/>
              <a:defRPr sz="1700" b="1" kern="1200">
                <a:solidFill>
                  <a:schemeClr val="tx1"/>
                </a:solidFill>
                <a:latin typeface="+mn-lt"/>
                <a:ea typeface="+mn-ea"/>
                <a:cs typeface="+mn-cs"/>
              </a:defRPr>
            </a:lvl2pPr>
            <a:lvl3pPr marL="319088" indent="-195263" algn="l" defTabSz="914400" rtl="0" eaLnBrk="1" latinLnBrk="0" hangingPunct="1">
              <a:lnSpc>
                <a:spcPct val="90000"/>
              </a:lnSpc>
              <a:spcBef>
                <a:spcPts val="800"/>
              </a:spcBef>
              <a:buClr>
                <a:schemeClr val="tx1"/>
              </a:buClr>
              <a:buFont typeface="Arial" panose="020B0604020202020204" pitchFamily="34" charset="0"/>
              <a:buChar char="–"/>
              <a:defRPr sz="1700" b="1" kern="1200">
                <a:solidFill>
                  <a:schemeClr val="tx1"/>
                </a:solidFill>
                <a:latin typeface="+mn-lt"/>
                <a:ea typeface="+mn-ea"/>
                <a:cs typeface="+mn-cs"/>
              </a:defRPr>
            </a:lvl3pPr>
            <a:lvl4pPr marL="457200" indent="-129600" algn="l" defTabSz="914400" rtl="0" eaLnBrk="1" latinLnBrk="0" hangingPunct="1">
              <a:lnSpc>
                <a:spcPct val="90000"/>
              </a:lnSpc>
              <a:spcBef>
                <a:spcPts val="800"/>
              </a:spcBef>
              <a:buClr>
                <a:schemeClr val="tx1"/>
              </a:buClr>
              <a:buSzPct val="110000"/>
              <a:buFont typeface="Arial" panose="020B0604020202020204" pitchFamily="34" charset="0"/>
              <a:buChar char="•"/>
              <a:defRPr sz="1700" b="1" kern="1200">
                <a:solidFill>
                  <a:schemeClr val="tx1"/>
                </a:solidFill>
                <a:latin typeface="+mn-lt"/>
                <a:ea typeface="+mn-ea"/>
                <a:cs typeface="+mn-cs"/>
              </a:defRPr>
            </a:lvl4pPr>
            <a:lvl5pPr marL="671513" indent="-194400" algn="l" defTabSz="914400" rtl="0" eaLnBrk="1" latinLnBrk="0" hangingPunct="1">
              <a:lnSpc>
                <a:spcPct val="90000"/>
              </a:lnSpc>
              <a:spcBef>
                <a:spcPts val="800"/>
              </a:spcBef>
              <a:buClr>
                <a:schemeClr val="tx1"/>
              </a:buClr>
              <a:buFont typeface="Arial" panose="020B0604020202020204" pitchFamily="34" charset="0"/>
              <a:buChar char="–"/>
              <a:defRPr sz="17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endParaRPr lang="en-GB" dirty="0"/>
          </a:p>
        </p:txBody>
      </p:sp>
      <p:sp>
        <p:nvSpPr>
          <p:cNvPr id="5" name="Title 4">
            <a:extLst>
              <a:ext uri="{FF2B5EF4-FFF2-40B4-BE49-F238E27FC236}">
                <a16:creationId xmlns:a16="http://schemas.microsoft.com/office/drawing/2014/main" id="{35B97D06-B243-4721-BBE8-2F34C9C387D8}"/>
              </a:ext>
            </a:extLst>
          </p:cNvPr>
          <p:cNvSpPr txBox="1">
            <a:spLocks/>
          </p:cNvSpPr>
          <p:nvPr/>
        </p:nvSpPr>
        <p:spPr>
          <a:xfrm>
            <a:off x="468000" y="340242"/>
            <a:ext cx="9366564" cy="121880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400" kern="1200">
                <a:solidFill>
                  <a:schemeClr val="accent1"/>
                </a:solidFill>
                <a:latin typeface="+mj-lt"/>
                <a:ea typeface="+mj-ea"/>
                <a:cs typeface="+mj-cs"/>
              </a:defRPr>
            </a:lvl1pPr>
          </a:lstStyle>
          <a:p>
            <a:r>
              <a:rPr lang="en-GB" dirty="0"/>
              <a:t>Commercial Recovery Score</a:t>
            </a:r>
            <a:br>
              <a:rPr lang="en-GB" dirty="0"/>
            </a:br>
            <a:r>
              <a:rPr lang="en-GB" sz="2200" dirty="0"/>
              <a:t> New commercial collection model for optimizing results</a:t>
            </a:r>
          </a:p>
          <a:p>
            <a:r>
              <a:rPr lang="en-US" sz="1400" dirty="0">
                <a:solidFill>
                  <a:srgbClr val="AA579E"/>
                </a:solidFill>
              </a:rPr>
              <a:t>         Avoid wasted time and resources on no pay accounts</a:t>
            </a:r>
            <a:endParaRPr lang="en-GB" sz="1400" dirty="0"/>
          </a:p>
          <a:p>
            <a:endParaRPr lang="en-GB" sz="2200" dirty="0"/>
          </a:p>
          <a:p>
            <a:endParaRPr lang="en-GB" sz="2200" dirty="0"/>
          </a:p>
        </p:txBody>
      </p:sp>
      <p:sp>
        <p:nvSpPr>
          <p:cNvPr id="8" name="Rectangle 7">
            <a:extLst>
              <a:ext uri="{FF2B5EF4-FFF2-40B4-BE49-F238E27FC236}">
                <a16:creationId xmlns:a16="http://schemas.microsoft.com/office/drawing/2014/main" id="{45A21B04-091B-46DD-8E57-AC8279DA18FC}"/>
              </a:ext>
            </a:extLst>
          </p:cNvPr>
          <p:cNvSpPr/>
          <p:nvPr/>
        </p:nvSpPr>
        <p:spPr>
          <a:xfrm>
            <a:off x="5968577" y="1816098"/>
            <a:ext cx="5188688" cy="4201929"/>
          </a:xfrm>
          <a:prstGeom prst="rect">
            <a:avLst/>
          </a:prstGeom>
          <a:solidFill>
            <a:schemeClr val="accent4">
              <a:lumMod val="75000"/>
            </a:schemeClr>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29750" lvl="1" indent="-285750" fontAlgn="base">
              <a:spcAft>
                <a:spcPts val="600"/>
              </a:spcAft>
              <a:buFont typeface="Arial" panose="020B0604020202020204" pitchFamily="34" charset="0"/>
              <a:buChar char="•"/>
            </a:pPr>
            <a:r>
              <a:rPr lang="en-GB" dirty="0"/>
              <a:t>Model development timeframe, sample of collection accounts placed April-2016 to October-2018</a:t>
            </a:r>
          </a:p>
          <a:p>
            <a:pPr marL="429750" lvl="1" indent="-285750" fontAlgn="base">
              <a:spcAft>
                <a:spcPts val="600"/>
              </a:spcAft>
              <a:buFont typeface="Arial" panose="020B0604020202020204" pitchFamily="34" charset="0"/>
              <a:buChar char="•"/>
            </a:pPr>
            <a:r>
              <a:rPr lang="en-GB" dirty="0"/>
              <a:t> “Good” definition — 25% or $100 collected within 6 months</a:t>
            </a:r>
          </a:p>
          <a:p>
            <a:pPr marL="429750" lvl="1" indent="-285750" fontAlgn="base">
              <a:spcAft>
                <a:spcPts val="600"/>
              </a:spcAft>
              <a:buFont typeface="Arial" panose="020B0604020202020204" pitchFamily="34" charset="0"/>
              <a:buChar char="•"/>
            </a:pPr>
            <a:r>
              <a:rPr lang="en-GB" dirty="0"/>
              <a:t> 700,000 accounts used in process, 500,000 for model build, 200,000 as holdout </a:t>
            </a:r>
          </a:p>
          <a:p>
            <a:pPr marL="429750" lvl="1" indent="-285750" fontAlgn="base">
              <a:spcAft>
                <a:spcPts val="600"/>
              </a:spcAft>
              <a:buFont typeface="Arial" panose="020B0604020202020204" pitchFamily="34" charset="0"/>
              <a:buChar char="•"/>
            </a:pPr>
            <a:r>
              <a:rPr lang="en-GB" dirty="0"/>
              <a:t> 6 model segments related to size of business and size of collection placed</a:t>
            </a:r>
          </a:p>
          <a:p>
            <a:pPr marL="429750" lvl="1" indent="-285750" fontAlgn="base">
              <a:spcAft>
                <a:spcPts val="600"/>
              </a:spcAft>
              <a:buFont typeface="Arial" panose="020B0604020202020204" pitchFamily="34" charset="0"/>
              <a:buChar char="•"/>
            </a:pPr>
            <a:r>
              <a:rPr lang="en-GB" dirty="0"/>
              <a:t> Logistic regression model development process utilized</a:t>
            </a:r>
          </a:p>
          <a:p>
            <a:pPr marL="365125" lvl="2" fontAlgn="base">
              <a:spcAft>
                <a:spcPts val="600"/>
              </a:spcAft>
              <a:buSzPct val="100000"/>
            </a:pPr>
            <a:endParaRPr lang="en-GB" dirty="0"/>
          </a:p>
        </p:txBody>
      </p:sp>
      <p:sp>
        <p:nvSpPr>
          <p:cNvPr id="9" name="TextBox 8">
            <a:extLst>
              <a:ext uri="{FF2B5EF4-FFF2-40B4-BE49-F238E27FC236}">
                <a16:creationId xmlns:a16="http://schemas.microsoft.com/office/drawing/2014/main" id="{4D2FD096-21C2-455E-9990-6C5D5F97BA8D}"/>
              </a:ext>
            </a:extLst>
          </p:cNvPr>
          <p:cNvSpPr txBox="1"/>
          <p:nvPr/>
        </p:nvSpPr>
        <p:spPr>
          <a:xfrm>
            <a:off x="1970291" y="1470812"/>
            <a:ext cx="2036135" cy="276999"/>
          </a:xfrm>
          <a:prstGeom prst="rect">
            <a:avLst/>
          </a:prstGeom>
          <a:noFill/>
        </p:spPr>
        <p:txBody>
          <a:bodyPr wrap="square" lIns="0" tIns="0" rIns="0" bIns="0" numCol="1" spcCol="151200" rtlCol="0">
            <a:spAutoFit/>
          </a:bodyPr>
          <a:lstStyle/>
          <a:p>
            <a:r>
              <a:rPr lang="en-US" b="1" dirty="0"/>
              <a:t>Model Highlights</a:t>
            </a:r>
            <a:endParaRPr lang="en-US" sz="1200" b="1" dirty="0"/>
          </a:p>
        </p:txBody>
      </p:sp>
      <p:sp>
        <p:nvSpPr>
          <p:cNvPr id="10" name="TextBox 9">
            <a:extLst>
              <a:ext uri="{FF2B5EF4-FFF2-40B4-BE49-F238E27FC236}">
                <a16:creationId xmlns:a16="http://schemas.microsoft.com/office/drawing/2014/main" id="{FBD0F56B-48F0-4C74-9855-F4ED8F9978FC}"/>
              </a:ext>
            </a:extLst>
          </p:cNvPr>
          <p:cNvSpPr txBox="1"/>
          <p:nvPr/>
        </p:nvSpPr>
        <p:spPr>
          <a:xfrm>
            <a:off x="7544853" y="1484053"/>
            <a:ext cx="2289711" cy="276999"/>
          </a:xfrm>
          <a:prstGeom prst="rect">
            <a:avLst/>
          </a:prstGeom>
          <a:noFill/>
        </p:spPr>
        <p:txBody>
          <a:bodyPr wrap="square" lIns="0" tIns="0" rIns="0" bIns="0" numCol="1" spcCol="151200" rtlCol="0">
            <a:spAutoFit/>
          </a:bodyPr>
          <a:lstStyle/>
          <a:p>
            <a:r>
              <a:rPr lang="en-US" b="1" dirty="0"/>
              <a:t>Model Development</a:t>
            </a:r>
            <a:endParaRPr lang="en-US" sz="1200" b="1" dirty="0"/>
          </a:p>
        </p:txBody>
      </p:sp>
      <p:sp>
        <p:nvSpPr>
          <p:cNvPr id="11" name="Date Placeholder 1">
            <a:extLst>
              <a:ext uri="{FF2B5EF4-FFF2-40B4-BE49-F238E27FC236}">
                <a16:creationId xmlns:a16="http://schemas.microsoft.com/office/drawing/2014/main" id="{3B3763EB-F716-4238-B4EE-3A90D6A98EE1}"/>
              </a:ext>
            </a:extLst>
          </p:cNvPr>
          <p:cNvSpPr txBox="1">
            <a:spLocks/>
          </p:cNvSpPr>
          <p:nvPr/>
        </p:nvSpPr>
        <p:spPr>
          <a:xfrm>
            <a:off x="1556944" y="6405118"/>
            <a:ext cx="720000" cy="216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DFEFE6-21CC-42C9-B214-551519CB91F8}" type="datetime1">
              <a:rPr lang="en-US" sz="800" smtClean="0"/>
              <a:pPr/>
              <a:t>8/11/2020</a:t>
            </a:fld>
            <a:endParaRPr lang="en-GB" sz="800" dirty="0"/>
          </a:p>
        </p:txBody>
      </p:sp>
      <p:sp>
        <p:nvSpPr>
          <p:cNvPr id="12" name="Footer Placeholder 3">
            <a:extLst>
              <a:ext uri="{FF2B5EF4-FFF2-40B4-BE49-F238E27FC236}">
                <a16:creationId xmlns:a16="http://schemas.microsoft.com/office/drawing/2014/main" id="{A3D8963E-A7B0-4A88-A48A-29C99F92BA06}"/>
              </a:ext>
            </a:extLst>
          </p:cNvPr>
          <p:cNvSpPr txBox="1">
            <a:spLocks/>
          </p:cNvSpPr>
          <p:nvPr/>
        </p:nvSpPr>
        <p:spPr>
          <a:xfrm>
            <a:off x="2303564" y="6405118"/>
            <a:ext cx="6114625" cy="216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dirty="0"/>
              <a:t>Experian Private and Confidential: Coronavirus Portfolio Solutions </a:t>
            </a:r>
            <a:endParaRPr lang="en-GB" sz="800" dirty="0"/>
          </a:p>
        </p:txBody>
      </p:sp>
    </p:spTree>
    <p:extLst>
      <p:ext uri="{BB962C8B-B14F-4D97-AF65-F5344CB8AC3E}">
        <p14:creationId xmlns:p14="http://schemas.microsoft.com/office/powerpoint/2010/main" val="4202404994"/>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6E69C-90E7-41B2-A6CA-D7FEAA0381B7}"/>
              </a:ext>
            </a:extLst>
          </p:cNvPr>
          <p:cNvSpPr>
            <a:spLocks noGrp="1"/>
          </p:cNvSpPr>
          <p:nvPr>
            <p:ph type="title"/>
          </p:nvPr>
        </p:nvSpPr>
        <p:spPr/>
        <p:txBody>
          <a:bodyPr/>
          <a:lstStyle/>
          <a:p>
            <a:r>
              <a:rPr lang="en-US"/>
              <a:t>Thought Leadership Resources</a:t>
            </a:r>
            <a:br>
              <a:rPr lang="en-US"/>
            </a:br>
            <a:r>
              <a:rPr lang="en-US" sz="2800"/>
              <a:t>Available on Seismic</a:t>
            </a:r>
            <a:endParaRPr lang="en-US"/>
          </a:p>
        </p:txBody>
      </p:sp>
      <p:pic>
        <p:nvPicPr>
          <p:cNvPr id="3" name="Picture 2">
            <a:hlinkClick r:id="rId3"/>
            <a:extLst>
              <a:ext uri="{FF2B5EF4-FFF2-40B4-BE49-F238E27FC236}">
                <a16:creationId xmlns:a16="http://schemas.microsoft.com/office/drawing/2014/main" id="{C383AC6F-F775-467F-9462-5F5389B0F84B}"/>
              </a:ext>
            </a:extLst>
          </p:cNvPr>
          <p:cNvPicPr>
            <a:picLocks noChangeAspect="1"/>
          </p:cNvPicPr>
          <p:nvPr/>
        </p:nvPicPr>
        <p:blipFill>
          <a:blip r:embed="rId4"/>
          <a:stretch>
            <a:fillRect/>
          </a:stretch>
        </p:blipFill>
        <p:spPr>
          <a:xfrm>
            <a:off x="9095406" y="1494434"/>
            <a:ext cx="1223334" cy="1097280"/>
          </a:xfrm>
          <a:prstGeom prst="rect">
            <a:avLst/>
          </a:prstGeom>
        </p:spPr>
      </p:pic>
      <p:sp>
        <p:nvSpPr>
          <p:cNvPr id="7" name="Date Placeholder 1">
            <a:extLst>
              <a:ext uri="{FF2B5EF4-FFF2-40B4-BE49-F238E27FC236}">
                <a16:creationId xmlns:a16="http://schemas.microsoft.com/office/drawing/2014/main" id="{3BD45A86-98D2-46E3-AB32-1A4AA4BAB29A}"/>
              </a:ext>
            </a:extLst>
          </p:cNvPr>
          <p:cNvSpPr txBox="1">
            <a:spLocks/>
          </p:cNvSpPr>
          <p:nvPr/>
        </p:nvSpPr>
        <p:spPr>
          <a:xfrm>
            <a:off x="1556944" y="6405118"/>
            <a:ext cx="720000" cy="216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DFEFE6-21CC-42C9-B214-551519CB91F8}" type="datetime1">
              <a:rPr lang="en-US" sz="800" smtClean="0"/>
              <a:pPr/>
              <a:t>8/11/2020</a:t>
            </a:fld>
            <a:endParaRPr lang="en-GB" sz="800"/>
          </a:p>
        </p:txBody>
      </p:sp>
      <p:sp>
        <p:nvSpPr>
          <p:cNvPr id="8" name="Footer Placeholder 3">
            <a:extLst>
              <a:ext uri="{FF2B5EF4-FFF2-40B4-BE49-F238E27FC236}">
                <a16:creationId xmlns:a16="http://schemas.microsoft.com/office/drawing/2014/main" id="{24588950-2710-4024-9F9F-BB73792F00A8}"/>
              </a:ext>
            </a:extLst>
          </p:cNvPr>
          <p:cNvSpPr txBox="1">
            <a:spLocks/>
          </p:cNvSpPr>
          <p:nvPr/>
        </p:nvSpPr>
        <p:spPr>
          <a:xfrm>
            <a:off x="2303564" y="6405118"/>
            <a:ext cx="6114625" cy="216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a:t>Experian Private and Confidential: Coronavirus Portfolio Solutions </a:t>
            </a:r>
            <a:endParaRPr lang="en-GB" sz="800"/>
          </a:p>
        </p:txBody>
      </p:sp>
      <p:pic>
        <p:nvPicPr>
          <p:cNvPr id="9" name="Picture 8">
            <a:hlinkClick r:id="rId5"/>
            <a:extLst>
              <a:ext uri="{FF2B5EF4-FFF2-40B4-BE49-F238E27FC236}">
                <a16:creationId xmlns:a16="http://schemas.microsoft.com/office/drawing/2014/main" id="{D0601210-6FD5-4C0E-96FD-9E0AD0A8D2D4}"/>
              </a:ext>
            </a:extLst>
          </p:cNvPr>
          <p:cNvPicPr>
            <a:picLocks noChangeAspect="1"/>
          </p:cNvPicPr>
          <p:nvPr/>
        </p:nvPicPr>
        <p:blipFill>
          <a:blip r:embed="rId6"/>
          <a:stretch>
            <a:fillRect/>
          </a:stretch>
        </p:blipFill>
        <p:spPr>
          <a:xfrm>
            <a:off x="10555788" y="3733234"/>
            <a:ext cx="1174940" cy="640080"/>
          </a:xfrm>
          <a:prstGeom prst="rect">
            <a:avLst/>
          </a:prstGeom>
        </p:spPr>
      </p:pic>
      <p:pic>
        <p:nvPicPr>
          <p:cNvPr id="10" name="Picture 9">
            <a:hlinkClick r:id="rId7"/>
            <a:extLst>
              <a:ext uri="{FF2B5EF4-FFF2-40B4-BE49-F238E27FC236}">
                <a16:creationId xmlns:a16="http://schemas.microsoft.com/office/drawing/2014/main" id="{C20B6845-EBAA-4B57-B249-5CEF13D2F922}"/>
              </a:ext>
            </a:extLst>
          </p:cNvPr>
          <p:cNvPicPr>
            <a:picLocks noChangeAspect="1"/>
          </p:cNvPicPr>
          <p:nvPr/>
        </p:nvPicPr>
        <p:blipFill>
          <a:blip r:embed="rId8"/>
          <a:stretch>
            <a:fillRect/>
          </a:stretch>
        </p:blipFill>
        <p:spPr>
          <a:xfrm>
            <a:off x="9266703" y="3753215"/>
            <a:ext cx="1164811" cy="640080"/>
          </a:xfrm>
          <a:prstGeom prst="rect">
            <a:avLst/>
          </a:prstGeom>
        </p:spPr>
      </p:pic>
      <p:pic>
        <p:nvPicPr>
          <p:cNvPr id="11" name="Picture 10">
            <a:hlinkClick r:id="rId9"/>
            <a:extLst>
              <a:ext uri="{FF2B5EF4-FFF2-40B4-BE49-F238E27FC236}">
                <a16:creationId xmlns:a16="http://schemas.microsoft.com/office/drawing/2014/main" id="{0E75E94B-D8F6-42C3-95FF-419689B884DF}"/>
              </a:ext>
            </a:extLst>
          </p:cNvPr>
          <p:cNvPicPr>
            <a:picLocks noChangeAspect="1"/>
          </p:cNvPicPr>
          <p:nvPr/>
        </p:nvPicPr>
        <p:blipFill>
          <a:blip r:embed="rId10"/>
          <a:stretch>
            <a:fillRect/>
          </a:stretch>
        </p:blipFill>
        <p:spPr>
          <a:xfrm>
            <a:off x="7895644" y="3773594"/>
            <a:ext cx="1140913" cy="640080"/>
          </a:xfrm>
          <a:prstGeom prst="rect">
            <a:avLst/>
          </a:prstGeom>
        </p:spPr>
      </p:pic>
      <p:pic>
        <p:nvPicPr>
          <p:cNvPr id="12" name="Picture 11">
            <a:hlinkClick r:id="rId9"/>
            <a:extLst>
              <a:ext uri="{FF2B5EF4-FFF2-40B4-BE49-F238E27FC236}">
                <a16:creationId xmlns:a16="http://schemas.microsoft.com/office/drawing/2014/main" id="{B99D00A3-2072-4B4A-BCC1-503B07EFC5B9}"/>
              </a:ext>
            </a:extLst>
          </p:cNvPr>
          <p:cNvPicPr>
            <a:picLocks noChangeAspect="1"/>
          </p:cNvPicPr>
          <p:nvPr/>
        </p:nvPicPr>
        <p:blipFill>
          <a:blip r:embed="rId11"/>
          <a:stretch>
            <a:fillRect/>
          </a:stretch>
        </p:blipFill>
        <p:spPr>
          <a:xfrm>
            <a:off x="7895644" y="2804482"/>
            <a:ext cx="3829555" cy="914400"/>
          </a:xfrm>
          <a:prstGeom prst="rect">
            <a:avLst/>
          </a:prstGeom>
        </p:spPr>
      </p:pic>
      <p:sp>
        <p:nvSpPr>
          <p:cNvPr id="14" name="Date Placeholder 1">
            <a:extLst>
              <a:ext uri="{FF2B5EF4-FFF2-40B4-BE49-F238E27FC236}">
                <a16:creationId xmlns:a16="http://schemas.microsoft.com/office/drawing/2014/main" id="{AA59D08E-3D3B-4E19-A845-675D6CE81292}"/>
              </a:ext>
            </a:extLst>
          </p:cNvPr>
          <p:cNvSpPr txBox="1">
            <a:spLocks/>
          </p:cNvSpPr>
          <p:nvPr/>
        </p:nvSpPr>
        <p:spPr>
          <a:xfrm>
            <a:off x="1556944" y="6416004"/>
            <a:ext cx="720000" cy="216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DFEFE6-21CC-42C9-B214-551519CB91F8}" type="datetime1">
              <a:rPr lang="en-US" sz="800" smtClean="0"/>
              <a:pPr/>
              <a:t>8/11/2020</a:t>
            </a:fld>
            <a:endParaRPr lang="en-GB" sz="800"/>
          </a:p>
        </p:txBody>
      </p:sp>
      <p:sp>
        <p:nvSpPr>
          <p:cNvPr id="15" name="Footer Placeholder 3">
            <a:extLst>
              <a:ext uri="{FF2B5EF4-FFF2-40B4-BE49-F238E27FC236}">
                <a16:creationId xmlns:a16="http://schemas.microsoft.com/office/drawing/2014/main" id="{2311D6D6-704F-419E-B515-36281B9F2E01}"/>
              </a:ext>
            </a:extLst>
          </p:cNvPr>
          <p:cNvSpPr txBox="1">
            <a:spLocks/>
          </p:cNvSpPr>
          <p:nvPr/>
        </p:nvSpPr>
        <p:spPr>
          <a:xfrm>
            <a:off x="2303564" y="6416004"/>
            <a:ext cx="6114625" cy="216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a:t>Experian Private and Confidential: Coronavirus Portfolio Solutions </a:t>
            </a:r>
            <a:endParaRPr lang="en-GB" sz="800"/>
          </a:p>
        </p:txBody>
      </p:sp>
      <p:pic>
        <p:nvPicPr>
          <p:cNvPr id="20" name="Picture 19">
            <a:hlinkClick r:id="rId12"/>
            <a:extLst>
              <a:ext uri="{FF2B5EF4-FFF2-40B4-BE49-F238E27FC236}">
                <a16:creationId xmlns:a16="http://schemas.microsoft.com/office/drawing/2014/main" id="{6A9D714B-DADB-48FA-A81A-2851675FC6DA}"/>
              </a:ext>
            </a:extLst>
          </p:cNvPr>
          <p:cNvPicPr>
            <a:picLocks noChangeAspect="1"/>
          </p:cNvPicPr>
          <p:nvPr/>
        </p:nvPicPr>
        <p:blipFill>
          <a:blip r:embed="rId13"/>
          <a:stretch>
            <a:fillRect/>
          </a:stretch>
        </p:blipFill>
        <p:spPr>
          <a:xfrm>
            <a:off x="7841831" y="265050"/>
            <a:ext cx="1777441" cy="1005840"/>
          </a:xfrm>
          <a:prstGeom prst="rect">
            <a:avLst/>
          </a:prstGeom>
          <a:ln>
            <a:noFill/>
          </a:ln>
          <a:effectLst>
            <a:outerShdw blurRad="292100" dist="139700" dir="2700000" algn="tl" rotWithShape="0">
              <a:srgbClr val="333333">
                <a:alpha val="65000"/>
              </a:srgbClr>
            </a:outerShdw>
          </a:effectLst>
        </p:spPr>
      </p:pic>
      <p:pic>
        <p:nvPicPr>
          <p:cNvPr id="21" name="Picture 20">
            <a:hlinkClick r:id="rId14"/>
            <a:extLst>
              <a:ext uri="{FF2B5EF4-FFF2-40B4-BE49-F238E27FC236}">
                <a16:creationId xmlns:a16="http://schemas.microsoft.com/office/drawing/2014/main" id="{CA1E6B92-560A-4465-8AEA-CDE38A65A523}"/>
              </a:ext>
            </a:extLst>
          </p:cNvPr>
          <p:cNvPicPr>
            <a:picLocks noChangeAspect="1"/>
          </p:cNvPicPr>
          <p:nvPr/>
        </p:nvPicPr>
        <p:blipFill>
          <a:blip r:embed="rId15"/>
          <a:stretch>
            <a:fillRect/>
          </a:stretch>
        </p:blipFill>
        <p:spPr>
          <a:xfrm>
            <a:off x="9739588" y="292905"/>
            <a:ext cx="1790542" cy="1005840"/>
          </a:xfrm>
          <a:prstGeom prst="rect">
            <a:avLst/>
          </a:prstGeom>
          <a:ln>
            <a:noFill/>
          </a:ln>
          <a:effectLst>
            <a:outerShdw blurRad="292100" dist="139700" dir="2700000" algn="tl" rotWithShape="0">
              <a:srgbClr val="333333">
                <a:alpha val="65000"/>
              </a:srgbClr>
            </a:outerShdw>
          </a:effectLst>
        </p:spPr>
      </p:pic>
      <p:pic>
        <p:nvPicPr>
          <p:cNvPr id="23" name="Picture 22">
            <a:extLst>
              <a:ext uri="{FF2B5EF4-FFF2-40B4-BE49-F238E27FC236}">
                <a16:creationId xmlns:a16="http://schemas.microsoft.com/office/drawing/2014/main" id="{9B8179CF-3C15-432B-8264-86B7C37CE466}"/>
              </a:ext>
            </a:extLst>
          </p:cNvPr>
          <p:cNvPicPr>
            <a:picLocks noChangeAspect="1"/>
          </p:cNvPicPr>
          <p:nvPr/>
        </p:nvPicPr>
        <p:blipFill>
          <a:blip r:embed="rId16"/>
          <a:stretch>
            <a:fillRect/>
          </a:stretch>
        </p:blipFill>
        <p:spPr>
          <a:xfrm>
            <a:off x="9310428" y="4710597"/>
            <a:ext cx="1058937" cy="1371600"/>
          </a:xfrm>
          <a:prstGeom prst="rect">
            <a:avLst/>
          </a:prstGeom>
          <a:ln>
            <a:noFill/>
          </a:ln>
          <a:effectLst>
            <a:outerShdw blurRad="292100" dist="139700" dir="2700000" algn="tl" rotWithShape="0">
              <a:srgbClr val="333333">
                <a:alpha val="65000"/>
              </a:srgbClr>
            </a:outerShdw>
          </a:effectLst>
        </p:spPr>
      </p:pic>
      <p:pic>
        <p:nvPicPr>
          <p:cNvPr id="24" name="Picture 23">
            <a:extLst>
              <a:ext uri="{FF2B5EF4-FFF2-40B4-BE49-F238E27FC236}">
                <a16:creationId xmlns:a16="http://schemas.microsoft.com/office/drawing/2014/main" id="{302DDA41-E951-43CB-AB4C-1BDA191BFA5C}"/>
              </a:ext>
            </a:extLst>
          </p:cNvPr>
          <p:cNvPicPr>
            <a:picLocks noChangeAspect="1"/>
          </p:cNvPicPr>
          <p:nvPr/>
        </p:nvPicPr>
        <p:blipFill>
          <a:blip r:embed="rId17"/>
          <a:stretch>
            <a:fillRect/>
          </a:stretch>
        </p:blipFill>
        <p:spPr>
          <a:xfrm>
            <a:off x="10623901" y="4710597"/>
            <a:ext cx="1038713" cy="1371600"/>
          </a:xfrm>
          <a:prstGeom prst="rect">
            <a:avLst/>
          </a:prstGeom>
          <a:ln>
            <a:noFill/>
          </a:ln>
          <a:effectLst>
            <a:outerShdw blurRad="292100" dist="139700" dir="2700000" algn="tl" rotWithShape="0">
              <a:srgbClr val="333333">
                <a:alpha val="65000"/>
              </a:srgbClr>
            </a:outerShdw>
          </a:effectLst>
        </p:spPr>
      </p:pic>
      <p:pic>
        <p:nvPicPr>
          <p:cNvPr id="25" name="Picture 24">
            <a:extLst>
              <a:ext uri="{FF2B5EF4-FFF2-40B4-BE49-F238E27FC236}">
                <a16:creationId xmlns:a16="http://schemas.microsoft.com/office/drawing/2014/main" id="{9F1FD446-B2AC-4596-9B24-6A8F40CC2224}"/>
              </a:ext>
            </a:extLst>
          </p:cNvPr>
          <p:cNvPicPr>
            <a:picLocks noChangeAspect="1"/>
          </p:cNvPicPr>
          <p:nvPr/>
        </p:nvPicPr>
        <p:blipFill>
          <a:blip r:embed="rId18"/>
          <a:stretch>
            <a:fillRect/>
          </a:stretch>
        </p:blipFill>
        <p:spPr>
          <a:xfrm>
            <a:off x="7940493" y="4710597"/>
            <a:ext cx="1059319" cy="1371600"/>
          </a:xfrm>
          <a:prstGeom prst="rect">
            <a:avLst/>
          </a:prstGeom>
          <a:ln>
            <a:noFill/>
          </a:ln>
          <a:effectLst>
            <a:outerShdw blurRad="292100" dist="139700" dir="2700000" algn="tl" rotWithShape="0">
              <a:srgbClr val="333333">
                <a:alpha val="65000"/>
              </a:srgbClr>
            </a:outerShdw>
          </a:effectLst>
        </p:spPr>
      </p:pic>
      <p:pic>
        <p:nvPicPr>
          <p:cNvPr id="29" name="Picture 28">
            <a:extLst>
              <a:ext uri="{FF2B5EF4-FFF2-40B4-BE49-F238E27FC236}">
                <a16:creationId xmlns:a16="http://schemas.microsoft.com/office/drawing/2014/main" id="{BE68CBC6-7F01-46DC-A5AE-D25249497FA3}"/>
              </a:ext>
            </a:extLst>
          </p:cNvPr>
          <p:cNvPicPr>
            <a:picLocks noChangeAspect="1"/>
          </p:cNvPicPr>
          <p:nvPr/>
        </p:nvPicPr>
        <p:blipFill>
          <a:blip r:embed="rId19"/>
          <a:stretch>
            <a:fillRect/>
          </a:stretch>
        </p:blipFill>
        <p:spPr>
          <a:xfrm>
            <a:off x="750968" y="1676328"/>
            <a:ext cx="5673215" cy="4206240"/>
          </a:xfrm>
          <a:prstGeom prst="rect">
            <a:avLst/>
          </a:prstGeom>
        </p:spPr>
      </p:pic>
      <p:sp>
        <p:nvSpPr>
          <p:cNvPr id="30" name="TextBox 29">
            <a:extLst>
              <a:ext uri="{FF2B5EF4-FFF2-40B4-BE49-F238E27FC236}">
                <a16:creationId xmlns:a16="http://schemas.microsoft.com/office/drawing/2014/main" id="{11C644F5-AF8A-487D-BCDD-75C307697B10}"/>
              </a:ext>
            </a:extLst>
          </p:cNvPr>
          <p:cNvSpPr txBox="1"/>
          <p:nvPr/>
        </p:nvSpPr>
        <p:spPr>
          <a:xfrm>
            <a:off x="6826643" y="607383"/>
            <a:ext cx="511358" cy="246221"/>
          </a:xfrm>
          <a:prstGeom prst="rect">
            <a:avLst/>
          </a:prstGeom>
          <a:noFill/>
        </p:spPr>
        <p:txBody>
          <a:bodyPr wrap="none" lIns="0" tIns="0" rIns="0" bIns="0" numCol="1" spcCol="151200" rtlCol="0">
            <a:spAutoFit/>
          </a:bodyPr>
          <a:lstStyle/>
          <a:p>
            <a:r>
              <a:rPr lang="en-US" sz="1600">
                <a:solidFill>
                  <a:schemeClr val="accent1"/>
                </a:solidFill>
              </a:rPr>
              <a:t>Blogs</a:t>
            </a:r>
          </a:p>
        </p:txBody>
      </p:sp>
      <p:sp>
        <p:nvSpPr>
          <p:cNvPr id="31" name="TextBox 30">
            <a:extLst>
              <a:ext uri="{FF2B5EF4-FFF2-40B4-BE49-F238E27FC236}">
                <a16:creationId xmlns:a16="http://schemas.microsoft.com/office/drawing/2014/main" id="{7E432AE7-2D63-49E8-8D33-8EEA2D1BC619}"/>
              </a:ext>
            </a:extLst>
          </p:cNvPr>
          <p:cNvSpPr txBox="1"/>
          <p:nvPr/>
        </p:nvSpPr>
        <p:spPr>
          <a:xfrm>
            <a:off x="6424183" y="1654541"/>
            <a:ext cx="1801704" cy="492443"/>
          </a:xfrm>
          <a:prstGeom prst="rect">
            <a:avLst/>
          </a:prstGeom>
          <a:noFill/>
        </p:spPr>
        <p:txBody>
          <a:bodyPr wrap="square" lIns="0" tIns="0" rIns="0" bIns="0" numCol="1" spcCol="151200" rtlCol="0">
            <a:spAutoFit/>
          </a:bodyPr>
          <a:lstStyle/>
          <a:p>
            <a:pPr algn="ctr"/>
            <a:r>
              <a:rPr lang="en-US" sz="1600">
                <a:solidFill>
                  <a:schemeClr val="accent1"/>
                </a:solidFill>
              </a:rPr>
              <a:t>Macroeconomic reports</a:t>
            </a:r>
          </a:p>
        </p:txBody>
      </p:sp>
      <p:sp>
        <p:nvSpPr>
          <p:cNvPr id="32" name="TextBox 31">
            <a:extLst>
              <a:ext uri="{FF2B5EF4-FFF2-40B4-BE49-F238E27FC236}">
                <a16:creationId xmlns:a16="http://schemas.microsoft.com/office/drawing/2014/main" id="{6E1030CD-BBD0-41CE-AC63-E586A03025BD}"/>
              </a:ext>
            </a:extLst>
          </p:cNvPr>
          <p:cNvSpPr txBox="1"/>
          <p:nvPr/>
        </p:nvSpPr>
        <p:spPr>
          <a:xfrm>
            <a:off x="6743076" y="3431725"/>
            <a:ext cx="805413" cy="492443"/>
          </a:xfrm>
          <a:prstGeom prst="rect">
            <a:avLst/>
          </a:prstGeom>
          <a:noFill/>
        </p:spPr>
        <p:txBody>
          <a:bodyPr wrap="square" lIns="0" tIns="0" rIns="0" bIns="0" numCol="1" spcCol="151200" rtlCol="0">
            <a:spAutoFit/>
          </a:bodyPr>
          <a:lstStyle/>
          <a:p>
            <a:pPr algn="ctr"/>
            <a:r>
              <a:rPr lang="en-US" sz="1600">
                <a:solidFill>
                  <a:schemeClr val="accent1"/>
                </a:solidFill>
              </a:rPr>
              <a:t>Sip &amp; Solve</a:t>
            </a:r>
          </a:p>
        </p:txBody>
      </p:sp>
      <p:sp>
        <p:nvSpPr>
          <p:cNvPr id="33" name="TextBox 32">
            <a:extLst>
              <a:ext uri="{FF2B5EF4-FFF2-40B4-BE49-F238E27FC236}">
                <a16:creationId xmlns:a16="http://schemas.microsoft.com/office/drawing/2014/main" id="{D93064B1-3A7F-4568-8CFC-D25C446FCD4C}"/>
              </a:ext>
            </a:extLst>
          </p:cNvPr>
          <p:cNvSpPr txBox="1"/>
          <p:nvPr/>
        </p:nvSpPr>
        <p:spPr>
          <a:xfrm>
            <a:off x="6654161" y="5153677"/>
            <a:ext cx="1150956" cy="246221"/>
          </a:xfrm>
          <a:prstGeom prst="rect">
            <a:avLst/>
          </a:prstGeom>
          <a:noFill/>
        </p:spPr>
        <p:txBody>
          <a:bodyPr wrap="none" lIns="0" tIns="0" rIns="0" bIns="0" numCol="1" spcCol="151200" rtlCol="0">
            <a:spAutoFit/>
          </a:bodyPr>
          <a:lstStyle/>
          <a:p>
            <a:r>
              <a:rPr lang="en-US" sz="1600">
                <a:solidFill>
                  <a:schemeClr val="accent1"/>
                </a:solidFill>
              </a:rPr>
              <a:t>Whitepapers</a:t>
            </a:r>
          </a:p>
        </p:txBody>
      </p:sp>
      <p:sp>
        <p:nvSpPr>
          <p:cNvPr id="34" name="Rectangle: Rounded Corners 33">
            <a:extLst>
              <a:ext uri="{FF2B5EF4-FFF2-40B4-BE49-F238E27FC236}">
                <a16:creationId xmlns:a16="http://schemas.microsoft.com/office/drawing/2014/main" id="{AB0F15FF-1B02-43E8-A0AD-E1134C75C9DD}"/>
              </a:ext>
            </a:extLst>
          </p:cNvPr>
          <p:cNvSpPr/>
          <p:nvPr/>
        </p:nvSpPr>
        <p:spPr>
          <a:xfrm>
            <a:off x="6518785" y="105103"/>
            <a:ext cx="5482715" cy="6672887"/>
          </a:xfrm>
          <a:prstGeom prst="roundRect">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06218494"/>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79CE1FA-5AE4-4A89-A5AA-382D1C11BFF3}"/>
              </a:ext>
            </a:extLst>
          </p:cNvPr>
          <p:cNvSpPr>
            <a:spLocks noGrp="1"/>
          </p:cNvSpPr>
          <p:nvPr>
            <p:ph type="body" sz="quarter" idx="14"/>
          </p:nvPr>
        </p:nvSpPr>
        <p:spPr>
          <a:xfrm>
            <a:off x="509231" y="858751"/>
            <a:ext cx="4728491" cy="1685589"/>
          </a:xfrm>
        </p:spPr>
        <p:txBody>
          <a:bodyPr/>
          <a:lstStyle/>
          <a:p>
            <a:pPr algn="l"/>
            <a:r>
              <a:rPr lang="en-US" dirty="0"/>
              <a:t>COVID-19 Offerings</a:t>
            </a:r>
          </a:p>
        </p:txBody>
      </p:sp>
      <p:pic>
        <p:nvPicPr>
          <p:cNvPr id="9" name="Picture Placeholder 8" descr="A person sitting at a table using a computer&#10;&#10;Description automatically generated">
            <a:extLst>
              <a:ext uri="{FF2B5EF4-FFF2-40B4-BE49-F238E27FC236}">
                <a16:creationId xmlns:a16="http://schemas.microsoft.com/office/drawing/2014/main" id="{1DF697F8-3F25-4343-8108-3E4C545B1DDE}"/>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21156" r="21156"/>
          <a:stretch>
            <a:fillRect/>
          </a:stretch>
        </p:blipFill>
        <p:spPr/>
      </p:pic>
    </p:spTree>
    <p:extLst>
      <p:ext uri="{BB962C8B-B14F-4D97-AF65-F5344CB8AC3E}">
        <p14:creationId xmlns:p14="http://schemas.microsoft.com/office/powerpoint/2010/main" val="1560582675"/>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666CE73-7E02-FF4B-99D9-11FE00034CC5}"/>
              </a:ext>
            </a:extLst>
          </p:cNvPr>
          <p:cNvSpPr>
            <a:spLocks noGrp="1"/>
          </p:cNvSpPr>
          <p:nvPr>
            <p:ph type="title"/>
          </p:nvPr>
        </p:nvSpPr>
        <p:spPr>
          <a:xfrm>
            <a:off x="628764" y="557938"/>
            <a:ext cx="11257200" cy="1007678"/>
          </a:xfrm>
        </p:spPr>
        <p:txBody>
          <a:bodyPr/>
          <a:lstStyle/>
          <a:p>
            <a:r>
              <a:rPr lang="en-US" dirty="0"/>
              <a:t>Special Client Offers</a:t>
            </a:r>
            <a:br>
              <a:rPr lang="en-US" sz="2800" dirty="0"/>
            </a:br>
            <a:r>
              <a:rPr lang="en-US" sz="2000" dirty="0"/>
              <a:t>Available to new or existing clients</a:t>
            </a:r>
            <a:endParaRPr lang="en-US" dirty="0"/>
          </a:p>
        </p:txBody>
      </p:sp>
      <p:sp>
        <p:nvSpPr>
          <p:cNvPr id="2" name="Rectangle 1">
            <a:extLst>
              <a:ext uri="{FF2B5EF4-FFF2-40B4-BE49-F238E27FC236}">
                <a16:creationId xmlns:a16="http://schemas.microsoft.com/office/drawing/2014/main" id="{2299BE7D-138F-4E3A-B5DE-ADBE8A46DDA2}"/>
              </a:ext>
            </a:extLst>
          </p:cNvPr>
          <p:cNvSpPr/>
          <p:nvPr/>
        </p:nvSpPr>
        <p:spPr>
          <a:xfrm>
            <a:off x="488084" y="2136808"/>
            <a:ext cx="5095394" cy="3034485"/>
          </a:xfrm>
          <a:prstGeom prst="rect">
            <a:avLst/>
          </a:prstGeom>
        </p:spPr>
        <p:txBody>
          <a:bodyPr wrap="square">
            <a:spAutoFit/>
          </a:bodyPr>
          <a:lstStyle/>
          <a:p>
            <a:pPr marL="257175" indent="-257175">
              <a:lnSpc>
                <a:spcPct val="107000"/>
              </a:lnSpc>
              <a:buFont typeface="Symbol" panose="05050102010706020507" pitchFamily="18" charset="2"/>
              <a:buChar char=""/>
            </a:pPr>
            <a:r>
              <a:rPr lang="en-US" dirty="0">
                <a:latin typeface="Arial" panose="020B0604020202020204" pitchFamily="34" charset="0"/>
                <a:ea typeface="Calibri" panose="020F0502020204030204" pitchFamily="34" charset="0"/>
                <a:cs typeface="Times New Roman" panose="02020603050405020304" pitchFamily="18" charset="0"/>
              </a:rPr>
              <a:t>Analysis</a:t>
            </a:r>
          </a:p>
          <a:p>
            <a:pPr marL="714375" lvl="1" indent="-257175">
              <a:lnSpc>
                <a:spcPct val="107000"/>
              </a:lnSpc>
              <a:buFont typeface="Symbol" panose="05050102010706020507" pitchFamily="18" charset="2"/>
              <a:buChar char=""/>
            </a:pPr>
            <a:r>
              <a:rPr lang="en-US" dirty="0">
                <a:latin typeface="Arial" panose="020B0604020202020204" pitchFamily="34" charset="0"/>
                <a:ea typeface="Calibri" panose="020F0502020204030204" pitchFamily="34" charset="0"/>
                <a:cs typeface="Times New Roman" panose="02020603050405020304" pitchFamily="18" charset="0"/>
              </a:rPr>
              <a:t>Free COVID-19 Experian Risk Index</a:t>
            </a:r>
          </a:p>
          <a:p>
            <a:pPr marL="257175" indent="-257175">
              <a:lnSpc>
                <a:spcPct val="107000"/>
              </a:lnSpc>
              <a:buFont typeface="Symbol" panose="05050102010706020507" pitchFamily="18" charset="2"/>
              <a:buChar char=""/>
            </a:pPr>
            <a:r>
              <a:rPr lang="en-US" dirty="0">
                <a:latin typeface="Arial" panose="020B0604020202020204" pitchFamily="34" charset="0"/>
                <a:ea typeface="Calibri" panose="020F0502020204030204" pitchFamily="34" charset="0"/>
                <a:cs typeface="Times New Roman" panose="02020603050405020304" pitchFamily="18" charset="0"/>
              </a:rPr>
              <a:t>Portfolio</a:t>
            </a:r>
          </a:p>
          <a:p>
            <a:pPr marL="714375" lvl="1" indent="-257175">
              <a:lnSpc>
                <a:spcPct val="107000"/>
              </a:lnSpc>
              <a:buFont typeface="Symbol" panose="05050102010706020507" pitchFamily="18" charset="2"/>
              <a:buChar char=""/>
            </a:pPr>
            <a:r>
              <a:rPr lang="en-US" dirty="0">
                <a:latin typeface="Arial" panose="020B0604020202020204" pitchFamily="34" charset="0"/>
                <a:ea typeface="Calibri" panose="020F0502020204030204" pitchFamily="34" charset="0"/>
                <a:cs typeface="Times New Roman" panose="02020603050405020304" pitchFamily="18" charset="0"/>
              </a:rPr>
              <a:t>Free 1x Portfolio View with any new Portfolio Scoring program (PVR includes the No Impact and Medium Impact Risk Scenarios </a:t>
            </a:r>
          </a:p>
          <a:p>
            <a:pPr marL="257175" indent="-257175">
              <a:lnSpc>
                <a:spcPct val="107000"/>
              </a:lnSpc>
              <a:buFont typeface="Symbol" panose="05050102010706020507" pitchFamily="18" charset="2"/>
              <a:buChar char=""/>
            </a:pPr>
            <a:r>
              <a:rPr lang="en-US" dirty="0">
                <a:latin typeface="Arial" panose="020B0604020202020204" pitchFamily="34" charset="0"/>
                <a:ea typeface="Calibri" panose="020F0502020204030204" pitchFamily="34" charset="0"/>
                <a:cs typeface="Times New Roman" panose="02020603050405020304" pitchFamily="18" charset="0"/>
              </a:rPr>
              <a:t>Alerts </a:t>
            </a:r>
          </a:p>
          <a:p>
            <a:pPr marL="257175" indent="-257175">
              <a:lnSpc>
                <a:spcPct val="107000"/>
              </a:lnSpc>
              <a:buFont typeface="Symbol" panose="05050102010706020507" pitchFamily="18" charset="2"/>
              <a:buChar char=""/>
            </a:pPr>
            <a:r>
              <a:rPr lang="en-US" dirty="0">
                <a:latin typeface="Arial" panose="020B0604020202020204" pitchFamily="34" charset="0"/>
                <a:ea typeface="Calibri" panose="020F0502020204030204" pitchFamily="34" charset="0"/>
                <a:cs typeface="Times New Roman" panose="02020603050405020304" pitchFamily="18" charset="0"/>
              </a:rPr>
              <a:t>Special Pricing Offer available through 9/30/20</a:t>
            </a:r>
          </a:p>
        </p:txBody>
      </p:sp>
      <p:sp>
        <p:nvSpPr>
          <p:cNvPr id="6" name="Date Placeholder 1">
            <a:extLst>
              <a:ext uri="{FF2B5EF4-FFF2-40B4-BE49-F238E27FC236}">
                <a16:creationId xmlns:a16="http://schemas.microsoft.com/office/drawing/2014/main" id="{00F220DD-E008-4800-9C99-31A2CAF2C5AF}"/>
              </a:ext>
            </a:extLst>
          </p:cNvPr>
          <p:cNvSpPr txBox="1">
            <a:spLocks/>
          </p:cNvSpPr>
          <p:nvPr/>
        </p:nvSpPr>
        <p:spPr>
          <a:xfrm>
            <a:off x="1556944" y="6405118"/>
            <a:ext cx="720000" cy="216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DFEFE6-21CC-42C9-B214-551519CB91F8}" type="datetime1">
              <a:rPr lang="en-US" sz="800" smtClean="0"/>
              <a:pPr/>
              <a:t>8/11/2020</a:t>
            </a:fld>
            <a:endParaRPr lang="en-GB" sz="800"/>
          </a:p>
        </p:txBody>
      </p:sp>
      <p:sp>
        <p:nvSpPr>
          <p:cNvPr id="7" name="Footer Placeholder 3">
            <a:extLst>
              <a:ext uri="{FF2B5EF4-FFF2-40B4-BE49-F238E27FC236}">
                <a16:creationId xmlns:a16="http://schemas.microsoft.com/office/drawing/2014/main" id="{7A2E34F2-EE4F-4FF6-8993-B6A5E6DEFB31}"/>
              </a:ext>
            </a:extLst>
          </p:cNvPr>
          <p:cNvSpPr txBox="1">
            <a:spLocks/>
          </p:cNvSpPr>
          <p:nvPr/>
        </p:nvSpPr>
        <p:spPr>
          <a:xfrm>
            <a:off x="2303564" y="6405118"/>
            <a:ext cx="6114625" cy="216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a:t>Experian Private and Confidential: Coronavirus Portfolio Solutions </a:t>
            </a:r>
            <a:endParaRPr lang="en-GB" sz="800"/>
          </a:p>
        </p:txBody>
      </p:sp>
      <p:pic>
        <p:nvPicPr>
          <p:cNvPr id="11" name="Picture 10" descr="A close up of a map&#10;&#10;Description automatically generated">
            <a:hlinkClick r:id="rId3"/>
            <a:extLst>
              <a:ext uri="{FF2B5EF4-FFF2-40B4-BE49-F238E27FC236}">
                <a16:creationId xmlns:a16="http://schemas.microsoft.com/office/drawing/2014/main" id="{E839E96F-6A45-4CB5-BC13-669AE39522AD}"/>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5583478" y="317410"/>
            <a:ext cx="5298124" cy="2461532"/>
          </a:xfrm>
          <a:prstGeom prst="rect">
            <a:avLst/>
          </a:prstGeom>
          <a:ln>
            <a:solidFill>
              <a:schemeClr val="accent1"/>
            </a:solidFill>
          </a:ln>
        </p:spPr>
      </p:pic>
      <p:pic>
        <p:nvPicPr>
          <p:cNvPr id="10" name="Picture 9" descr="A screenshot of a cell phone&#10;&#10;Description automatically generated">
            <a:extLst>
              <a:ext uri="{FF2B5EF4-FFF2-40B4-BE49-F238E27FC236}">
                <a16:creationId xmlns:a16="http://schemas.microsoft.com/office/drawing/2014/main" id="{6CC6D149-C0FC-44FF-A310-8DD5652B481D}"/>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6224244" y="1934233"/>
            <a:ext cx="5159539" cy="2748601"/>
          </a:xfrm>
          <a:prstGeom prst="rect">
            <a:avLst/>
          </a:prstGeom>
          <a:ln>
            <a:solidFill>
              <a:schemeClr val="accent1"/>
            </a:solid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118C036C-2DFC-4303-9AEA-2A8572309610}"/>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9145062" y="3019470"/>
            <a:ext cx="2740902" cy="2849790"/>
          </a:xfrm>
          <a:prstGeom prst="rect">
            <a:avLst/>
          </a:prstGeom>
          <a:ln>
            <a:solidFill>
              <a:schemeClr val="accent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79608008"/>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person standing in front of a building&#10;&#10;Description automatically generated">
            <a:extLst>
              <a:ext uri="{FF2B5EF4-FFF2-40B4-BE49-F238E27FC236}">
                <a16:creationId xmlns:a16="http://schemas.microsoft.com/office/drawing/2014/main" id="{95EE1A74-6892-48EE-BD0E-74FE496D84A8}"/>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25690" r="25690"/>
          <a:stretch>
            <a:fillRect/>
          </a:stretch>
        </p:blipFill>
        <p:spPr>
          <a:ln/>
        </p:spPr>
        <p:style>
          <a:lnRef idx="3">
            <a:schemeClr val="lt1"/>
          </a:lnRef>
          <a:fillRef idx="1">
            <a:schemeClr val="accent1"/>
          </a:fillRef>
          <a:effectRef idx="1">
            <a:schemeClr val="accent1"/>
          </a:effectRef>
          <a:fontRef idx="minor">
            <a:schemeClr val="lt1"/>
          </a:fontRef>
        </p:style>
      </p:pic>
      <p:sp>
        <p:nvSpPr>
          <p:cNvPr id="3" name="Text Placeholder 2">
            <a:extLst>
              <a:ext uri="{FF2B5EF4-FFF2-40B4-BE49-F238E27FC236}">
                <a16:creationId xmlns:a16="http://schemas.microsoft.com/office/drawing/2014/main" id="{9731892E-BC8A-4DB5-A9C1-39513223D709}"/>
              </a:ext>
            </a:extLst>
          </p:cNvPr>
          <p:cNvSpPr>
            <a:spLocks noGrp="1"/>
          </p:cNvSpPr>
          <p:nvPr>
            <p:ph type="body" sz="quarter" idx="14"/>
          </p:nvPr>
        </p:nvSpPr>
        <p:spPr>
          <a:xfrm>
            <a:off x="540672" y="802689"/>
            <a:ext cx="4728491" cy="1685589"/>
          </a:xfrm>
        </p:spPr>
        <p:txBody>
          <a:bodyPr/>
          <a:lstStyle/>
          <a:p>
            <a:pPr algn="l"/>
            <a:r>
              <a:rPr lang="en-US"/>
              <a:t>Questions?</a:t>
            </a:r>
          </a:p>
          <a:p>
            <a:endParaRPr lang="en-US"/>
          </a:p>
        </p:txBody>
      </p:sp>
    </p:spTree>
    <p:extLst>
      <p:ext uri="{BB962C8B-B14F-4D97-AF65-F5344CB8AC3E}">
        <p14:creationId xmlns:p14="http://schemas.microsoft.com/office/powerpoint/2010/main" val="4399135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18110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COUNT" val="34"/>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3_Office Theme">
  <a:themeElements>
    <a:clrScheme name="Experian">
      <a:dk1>
        <a:srgbClr val="575756"/>
      </a:dk1>
      <a:lt1>
        <a:srgbClr val="FFFFFF"/>
      </a:lt1>
      <a:dk2>
        <a:srgbClr val="000000"/>
      </a:dk2>
      <a:lt2>
        <a:srgbClr val="FFFFFF"/>
      </a:lt2>
      <a:accent1>
        <a:srgbClr val="26478D"/>
      </a:accent1>
      <a:accent2>
        <a:srgbClr val="632678"/>
      </a:accent2>
      <a:accent3>
        <a:srgbClr val="406EB3"/>
      </a:accent3>
      <a:accent4>
        <a:srgbClr val="BA2F7D"/>
      </a:accent4>
      <a:accent5>
        <a:srgbClr val="BB0048"/>
      </a:accent5>
      <a:accent6>
        <a:srgbClr val="E2A23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6350">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numCol="1" spcCol="151200" rtlCol="0">
        <a:spAutoFit/>
      </a:bodyPr>
      <a:lstStyle>
        <a:defPPr>
          <a:defRPr sz="1200" dirty="0" smtClean="0"/>
        </a:defPPr>
      </a:lstStyle>
    </a:txDef>
  </a:objectDefaults>
  <a:extraClrSchemeLst/>
  <a:extLst>
    <a:ext uri="{05A4C25C-085E-4340-85A3-A5531E510DB2}">
      <thm15:themeFamily xmlns:thm15="http://schemas.microsoft.com/office/thememl/2012/main" name="Experian_16_9" id="{BFAEB641-8FD9-4B0D-9905-AA461787B9A5}" vid="{8B555675-C72C-43BE-AEBE-3A674FA99F3A}"/>
    </a:ext>
  </a:extLst>
</a:theme>
</file>

<file path=ppt/theme/theme3.xml><?xml version="1.0" encoding="utf-8"?>
<a:theme xmlns:a="http://schemas.openxmlformats.org/drawingml/2006/main" name="Vision 2019 Parent Layout">
  <a:themeElements>
    <a:clrScheme name="Experian Brand Color Palette-Rev 07.2018">
      <a:dk1>
        <a:srgbClr val="63666A"/>
      </a:dk1>
      <a:lt1>
        <a:srgbClr val="FFFFFF"/>
      </a:lt1>
      <a:dk2>
        <a:srgbClr val="000000"/>
      </a:dk2>
      <a:lt2>
        <a:srgbClr val="FFFFFF"/>
      </a:lt2>
      <a:accent1>
        <a:srgbClr val="1D4F91"/>
      </a:accent1>
      <a:accent2>
        <a:srgbClr val="426DA9"/>
      </a:accent2>
      <a:accent3>
        <a:srgbClr val="6D2077"/>
      </a:accent3>
      <a:accent4>
        <a:srgbClr val="AF1685"/>
      </a:accent4>
      <a:accent5>
        <a:srgbClr val="E63888"/>
      </a:accent5>
      <a:accent6>
        <a:srgbClr val="63666A"/>
      </a:accent6>
      <a:hlink>
        <a:srgbClr val="1D4F91"/>
      </a:hlink>
      <a:folHlink>
        <a:srgbClr val="426DA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a:solidFill>
            <a:schemeClr val="accent1"/>
          </a:solidFill>
        </a:ln>
      </a:spPr>
      <a:bodyPr rtlCol="0" anchor="ctr"/>
      <a:lstStyle>
        <a:defPPr algn="ctr">
          <a:lnSpc>
            <a:spcPct val="90000"/>
          </a:lnSpc>
          <a:spcAft>
            <a:spcPts val="1200"/>
          </a:spcAft>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91440" tIns="45720" rIns="91440" bIns="45720" numCol="1" spcCol="151200" rtlCol="0">
        <a:spAutoFit/>
      </a:bodyPr>
      <a:lstStyle>
        <a:defPPr algn="l">
          <a:lnSpc>
            <a:spcPct val="90000"/>
          </a:lnSpc>
          <a:spcAft>
            <a:spcPts val="1200"/>
          </a:spcAft>
          <a:defRPr sz="2000" dirty="0" err="1" smtClean="0"/>
        </a:defPPr>
      </a:lstStyle>
    </a:txDef>
  </a:objectDefaults>
  <a:extraClrSchemeLst/>
  <a:extLst>
    <a:ext uri="{05A4C25C-085E-4340-85A3-A5531E510DB2}">
      <thm15:themeFamily xmlns:thm15="http://schemas.microsoft.com/office/thememl/2012/main" name="Experian_16_9" id="{BFAEB641-8FD9-4B0D-9905-AA461787B9A5}" vid="{8B555675-C72C-43BE-AEBE-3A674FA99F3A}"/>
    </a:ext>
  </a:extLst>
</a:theme>
</file>

<file path=ppt/theme/theme4.xml><?xml version="1.0" encoding="utf-8"?>
<a:theme xmlns:a="http://schemas.openxmlformats.org/drawingml/2006/main" name="4_Office Theme">
  <a:themeElements>
    <a:clrScheme name="Experian">
      <a:dk1>
        <a:srgbClr val="575756"/>
      </a:dk1>
      <a:lt1>
        <a:srgbClr val="FFFFFF"/>
      </a:lt1>
      <a:dk2>
        <a:srgbClr val="000000"/>
      </a:dk2>
      <a:lt2>
        <a:srgbClr val="FFFFFF"/>
      </a:lt2>
      <a:accent1>
        <a:srgbClr val="26478D"/>
      </a:accent1>
      <a:accent2>
        <a:srgbClr val="632678"/>
      </a:accent2>
      <a:accent3>
        <a:srgbClr val="406EB3"/>
      </a:accent3>
      <a:accent4>
        <a:srgbClr val="BA2F7D"/>
      </a:accent4>
      <a:accent5>
        <a:srgbClr val="BB0048"/>
      </a:accent5>
      <a:accent6>
        <a:srgbClr val="E2A23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6350">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numCol="1" spcCol="151200" rtlCol="0">
        <a:spAutoFit/>
      </a:bodyPr>
      <a:lstStyle>
        <a:defPPr>
          <a:defRPr sz="1200" dirty="0" smtClean="0"/>
        </a:defPPr>
      </a:lstStyle>
    </a:txDef>
  </a:objectDefaults>
  <a:extraClrSchemeLst/>
  <a:extLst>
    <a:ext uri="{05A4C25C-085E-4340-85A3-A5531E510DB2}">
      <thm15:themeFamily xmlns:thm15="http://schemas.microsoft.com/office/thememl/2012/main" name="Experian_16_9" id="{BFAEB641-8FD9-4B0D-9905-AA461787B9A5}" vid="{8B555675-C72C-43BE-AEBE-3A674FA99F3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&#65279;<?xml version="1.0" encoding="utf-8"?><Relationships xmlns="http://schemas.openxmlformats.org/package/2006/relationships"><Relationship Type="http://schemas.openxmlformats.org/officeDocument/2006/relationships/customXmlProps" Target="/customXml/itemProps1.xml" Id="rId1" /></Relationships>
</file>

<file path=customXml/_rels/item2.xml.rels>&#65279;<?xml version="1.0" encoding="utf-8"?><Relationships xmlns="http://schemas.openxmlformats.org/package/2006/relationships"><Relationship Type="http://schemas.openxmlformats.org/officeDocument/2006/relationships/customXmlProps" Target="/customXml/itemProps2.xml" Id="rId1" /></Relationships>
</file>

<file path=customXml/_rels/item3.xml.rels>&#65279;<?xml version="1.0" encoding="utf-8"?><Relationships xmlns="http://schemas.openxmlformats.org/package/2006/relationships"><Relationship Type="http://schemas.openxmlformats.org/officeDocument/2006/relationships/customXmlProps" Target="/customXml/itemProps3.xml" Id="rId1" /></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BBE6C98E02D054D9B15A76302185EA8" ma:contentTypeVersion="0" ma:contentTypeDescription="Create a new document." ma:contentTypeScope="" ma:versionID="4a43cc7eb02917b86f7c1991ff4c476f">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ED41E07-B63F-42FE-A308-614BDC4B40B2}">
  <ds:schemaRefs>
    <ds:schemaRef ds:uri="http://schemas.microsoft.com/sharepoint/v3/contenttype/forms"/>
  </ds:schemaRefs>
</ds:datastoreItem>
</file>

<file path=customXml/itemProps2.xml><?xml version="1.0" encoding="utf-8"?>
<ds:datastoreItem xmlns:ds="http://schemas.openxmlformats.org/officeDocument/2006/customXml" ds:itemID="{111D3C62-AD00-406D-90CF-D0A387B2B331}">
  <ds:schemaRef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www.w3.org/XML/1998/namespace"/>
    <ds:schemaRef ds:uri="http://purl.org/dc/dcmitype/"/>
  </ds:schemaRefs>
</ds:datastoreItem>
</file>

<file path=customXml/itemProps3.xml><?xml version="1.0" encoding="utf-8"?>
<ds:datastoreItem xmlns:ds="http://schemas.openxmlformats.org/officeDocument/2006/customXml" ds:itemID="{8824EEE1-AE1B-4EBF-BE7F-9D30C989E2C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1170</TotalTime>
  <Words>1696</Words>
  <Application>Microsoft Office PowerPoint</Application>
  <PresentationFormat>Widescreen</PresentationFormat>
  <Paragraphs>311</Paragraphs>
  <Slides>25</Slides>
  <Notes>23</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25</vt:i4>
      </vt:variant>
    </vt:vector>
  </HeadingPairs>
  <TitlesOfParts>
    <vt:vector size="34" baseType="lpstr">
      <vt:lpstr>Arial</vt:lpstr>
      <vt:lpstr>Calibri</vt:lpstr>
      <vt:lpstr>Symbol</vt:lpstr>
      <vt:lpstr>Wingdings</vt:lpstr>
      <vt:lpstr>3_Office Theme</vt:lpstr>
      <vt:lpstr>Office Theme</vt:lpstr>
      <vt:lpstr>Vision 2019 Parent Layout</vt:lpstr>
      <vt:lpstr>4_Office Theme</vt:lpstr>
      <vt:lpstr>1_Office Theme</vt:lpstr>
      <vt:lpstr>Coronavirus Portfolio Solutions 8/11/20    Presented by: Joyce Simas Account Executive  </vt:lpstr>
      <vt:lpstr>PowerPoint Presentation</vt:lpstr>
      <vt:lpstr>PowerPoint Presentation</vt:lpstr>
      <vt:lpstr>Coronavirus  Commercial Impact </vt:lpstr>
      <vt:lpstr>Coronavirus  Client feedback and general updates</vt:lpstr>
      <vt:lpstr>Receivable management issues will grow… exponentially</vt:lpstr>
      <vt:lpstr>Approach to maximize cash flow</vt:lpstr>
      <vt:lpstr>Many trade creditors and lenders are focusing on their existing portfolio’s and supply chains first</vt:lpstr>
      <vt:lpstr>PowerPoint Presentation</vt:lpstr>
      <vt:lpstr>Analytical Tools Experian BIS’ Free Coronavirus Risk Index</vt:lpstr>
      <vt:lpstr>PowerPoint Presentation</vt:lpstr>
      <vt:lpstr>Portfolio Scoring Identify problem accounts early</vt:lpstr>
      <vt:lpstr>Portfolio Scoring process File returns actionable information</vt:lpstr>
      <vt:lpstr>Portfolio Scoring </vt:lpstr>
      <vt:lpstr>Using Account Monitoring Service (AMS) can help</vt:lpstr>
      <vt:lpstr>PowerPoint Presentation</vt:lpstr>
      <vt:lpstr>Supply Chain Risk Management Solutions Available in BusinessIQ</vt:lpstr>
      <vt:lpstr>Supplier Alerts Monitoring critical suppliers helps you reduce costly supply chain disruptions </vt:lpstr>
      <vt:lpstr>Understanding collections prioritization</vt:lpstr>
      <vt:lpstr>PowerPoint Presentation</vt:lpstr>
      <vt:lpstr>Thought Leadership Resources Available on Seismic</vt:lpstr>
      <vt:lpstr>PowerPoint Presentation</vt:lpstr>
      <vt:lpstr>Special Client Offers Available to new or existing clients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OneSearchTM– Product Overview Sales Training Presentation 3/6/20</dc:title>
  <dc:creator>Teixeira, Alison</dc:creator>
  <cp:lastModifiedBy>Simas, Joyce</cp:lastModifiedBy>
  <cp:revision>71</cp:revision>
  <cp:lastPrinted>2020-03-02T22:51:49Z</cp:lastPrinted>
  <dcterms:created xsi:type="dcterms:W3CDTF">2020-02-28T19:17:21Z</dcterms:created>
  <dcterms:modified xsi:type="dcterms:W3CDTF">2020-08-11T20:55:30Z</dcterms:modified>
</cp:coreProperties>
</file>