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s/slide4.xml" ContentType="application/vnd.openxmlformats-officedocument.presentationml.slide+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9.xml" ContentType="application/vnd.openxmlformats-officedocument.presentationml.slide+xml"/>
  <Override PartName="/ppt/slides/slide14.xml" ContentType="application/vnd.openxmlformats-officedocument.presentationml.slide+xml"/>
  <Override PartName="/ppt/viewProps.xml" ContentType="application/vnd.openxmlformats-officedocument.presentationml.viewProps+xml"/>
  <Override PartName="/customXml/item3.xml" ContentType="application/xml"/>
  <Override PartName="/customXml/itemProps3.xml" ContentType="application/vnd.openxmlformats-officedocument.customXmlProperties+xml"/>
  <Override PartName="/ppt/slides/slide17.xml" ContentType="application/vnd.openxmlformats-officedocument.presentationml.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s/slide3.xml" ContentType="application/vnd.openxmlformats-officedocument.presentationml.slide+xml"/>
  <Override PartName="/ppt/notesSlides/notesSlide1.xml" ContentType="application/vnd.openxmlformats-officedocument.presentationml.notesSlide+xml"/>
  <Override PartName="/ppt/slides/slide8.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customXml/item2.xml" ContentType="application/xml"/>
  <Override PartName="/customXml/itemProps2.xml" ContentType="application/vnd.openxmlformats-officedocument.customXmlProperties+xml"/>
  <Override PartName="/ppt/slides/slide12.xml" ContentType="application/vnd.openxmlformats-officedocument.presentationml.slide+xml"/>
  <Override PartName="/ppt/slides/slide16.xml" ContentType="application/vnd.openxmlformats-officedocument.presentationml.slide+xml"/>
  <Override PartName="/ppt/revisionInfo.xml" ContentType="application/vnd.ms-powerpoint.revisioninfo+xml"/>
  <Override PartName="/customXml/item1.xml" ContentType="application/xml"/>
  <Override PartName="/customXml/itemProps1.xml" ContentType="application/vnd.openxmlformats-officedocument.customXmlProperties+xml"/>
  <Override PartName="/ppt/slides/slide2.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11.xml" ContentType="application/vnd.openxmlformats-officedocument.presentationml.slide+xml"/>
  <Override PartName="/ppt/slides/slide19.xml" ContentType="application/vnd.openxmlformats-officedocument.presentationml.slide+xml"/>
  <Override PartName="/ppt/tableStyles.xml" ContentType="application/vnd.openxmlformats-officedocument.presentationml.tableStyles+xml"/>
  <Override PartName="/ppt/slides/slide6.xml" ContentType="application/vnd.openxmlformats-officedocument.presentationml.slide+xml"/>
  <Override PartName="/ppt/slides/slide15.xml" ContentType="application/vnd.openxmlformats-officedocument.presentationml.slide+xml"/>
  <Override PartName="/ppt/slides/slide5.xml" ContentType="application/vnd.openxmlformats-officedocument.presentationml.slide+xml"/>
  <Override PartName="/ppt/slides/slide10.xml" ContentType="application/vnd.openxmlformats-officedocument.presentationml.slide+xml"/>
  <Override PartName="/ppt/notesSlides/notesSlide2.xml" ContentType="application/vnd.openxmlformats-officedocument.presentationml.notesSlide+xml"/>
  <Override PartName="/ppt/slides/slide18.xml" ContentType="application/vnd.openxmlformats-officedocument.presentationml.slide+xml"/>
  <Override PartName="/ppt/notesSlides/notesSlide4.xml" ContentType="application/vnd.openxmlformats-officedocument.presentationml.notesSlide+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4"/>
  </p:notesMasterIdLst>
  <p:sldIdLst>
    <p:sldId id="279" r:id="rId5"/>
    <p:sldId id="280" r:id="rId6"/>
    <p:sldId id="295" r:id="rId7"/>
    <p:sldId id="286" r:id="rId8"/>
    <p:sldId id="287" r:id="rId9"/>
    <p:sldId id="281" r:id="rId10"/>
    <p:sldId id="277" r:id="rId11"/>
    <p:sldId id="288" r:id="rId12"/>
    <p:sldId id="275" r:id="rId13"/>
    <p:sldId id="291" r:id="rId14"/>
    <p:sldId id="272" r:id="rId15"/>
    <p:sldId id="282" r:id="rId16"/>
    <p:sldId id="276" r:id="rId17"/>
    <p:sldId id="299" r:id="rId18"/>
    <p:sldId id="285" r:id="rId19"/>
    <p:sldId id="290" r:id="rId20"/>
    <p:sldId id="297" r:id="rId21"/>
    <p:sldId id="284" r:id="rId22"/>
    <p:sldId id="298" r:id="rId2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9070"/>
    <a:srgbClr val="1CB662"/>
    <a:srgbClr val="21B18B"/>
    <a:srgbClr val="4B4B4B"/>
    <a:srgbClr val="5C5C5C"/>
    <a:srgbClr val="686868"/>
    <a:srgbClr val="3ADAB0"/>
    <a:srgbClr val="047940"/>
    <a:srgbClr val="3366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48C189-F118-4362-853D-CE16823ADDBB}" v="7" dt="2020-05-18T20:58:41.979"/>
    <p1510:client id="{15DE7126-EA1D-5977-E8F1-BF20D62AD7E3}" v="18" dt="2020-05-19T20:58:15.074"/>
    <p1510:client id="{1890D1C3-5EAB-B81F-CAE8-2D9224405838}" v="2" dt="2020-05-20T22:09:46.410"/>
    <p1510:client id="{213405AE-080A-8EFF-2C41-8779ADE493E7}" v="5" dt="2020-05-18T21:07:45.546"/>
    <p1510:client id="{374539C3-09B6-0C33-6532-5BF26ABFEF4A}" v="16" dt="2020-05-22T19:55:31.480"/>
    <p1510:client id="{754DA21C-C63C-811C-FD6C-095CCDC00A29}" v="5" dt="2020-05-26T13:19:40.054"/>
    <p1510:client id="{9889449C-89A4-DBC2-5780-6C29F8FBC5BE}" v="1085" dt="2020-05-22T14:44:01.983"/>
    <p1510:client id="{F00660EA-52A1-EBFD-304F-8B8328161A32}" v="55" dt="2020-05-21T21:40:00.569"/>
    <p1510:client id="{F1986DBA-1772-43AD-82D5-A21FB6FF1DF9}" v="226" dt="2020-05-20T22:26:35.5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4.xml" Id="rId8" /><Relationship Type="http://schemas.openxmlformats.org/officeDocument/2006/relationships/slide" Target="/ppt/slides/slide9.xml" Id="rId13" /><Relationship Type="http://schemas.openxmlformats.org/officeDocument/2006/relationships/slide" Target="/ppt/slides/slide14.xml" Id="rId18" /><Relationship Type="http://schemas.openxmlformats.org/officeDocument/2006/relationships/viewProps" Target="/ppt/viewProps.xml" Id="rId26" /><Relationship Type="http://schemas.openxmlformats.org/officeDocument/2006/relationships/customXml" Target="/customXml/item3.xml" Id="rId3" /><Relationship Type="http://schemas.openxmlformats.org/officeDocument/2006/relationships/slide" Target="/ppt/slides/slide17.xml" Id="rId21" /><Relationship Type="http://schemas.openxmlformats.org/officeDocument/2006/relationships/slide" Target="/ppt/slides/slide3.xml" Id="rId7" /><Relationship Type="http://schemas.openxmlformats.org/officeDocument/2006/relationships/slide" Target="/ppt/slides/slide8.xml" Id="rId12" /><Relationship Type="http://schemas.openxmlformats.org/officeDocument/2006/relationships/slide" Target="/ppt/slides/slide13.xml" Id="rId17" /><Relationship Type="http://schemas.openxmlformats.org/officeDocument/2006/relationships/presProps" Target="/ppt/presProps.xml" Id="rId25" /><Relationship Type="http://schemas.openxmlformats.org/officeDocument/2006/relationships/customXml" Target="/customXml/item2.xml" Id="rId2" /><Relationship Type="http://schemas.openxmlformats.org/officeDocument/2006/relationships/slide" Target="/ppt/slides/slide12.xml" Id="rId16" /><Relationship Type="http://schemas.openxmlformats.org/officeDocument/2006/relationships/slide" Target="/ppt/slides/slide16.xml" Id="rId20" /><Relationship Type="http://schemas.microsoft.com/office/2015/10/relationships/revisionInfo" Target="/ppt/revisionInfo.xml" Id="rId29" /><Relationship Type="http://schemas.openxmlformats.org/officeDocument/2006/relationships/customXml" Target="/customXml/item1.xml" Id="rId1" /><Relationship Type="http://schemas.openxmlformats.org/officeDocument/2006/relationships/slide" Target="/ppt/slides/slide2.xml" Id="rId6" /><Relationship Type="http://schemas.openxmlformats.org/officeDocument/2006/relationships/slide" Target="/ppt/slides/slide7.xml" Id="rId11" /><Relationship Type="http://schemas.openxmlformats.org/officeDocument/2006/relationships/notesMaster" Target="/ppt/notesMasters/notesMaster1.xml" Id="rId24" /><Relationship Type="http://schemas.openxmlformats.org/officeDocument/2006/relationships/slide" Target="/ppt/slides/slide1.xml" Id="rId5" /><Relationship Type="http://schemas.openxmlformats.org/officeDocument/2006/relationships/slide" Target="/ppt/slides/slide11.xml" Id="rId15" /><Relationship Type="http://schemas.openxmlformats.org/officeDocument/2006/relationships/slide" Target="/ppt/slides/slide19.xml" Id="rId23" /><Relationship Type="http://schemas.openxmlformats.org/officeDocument/2006/relationships/tableStyles" Target="/ppt/tableStyles.xml" Id="rId28" /><Relationship Type="http://schemas.openxmlformats.org/officeDocument/2006/relationships/slide" Target="/ppt/slides/slide6.xml" Id="rId10" /><Relationship Type="http://schemas.openxmlformats.org/officeDocument/2006/relationships/slide" Target="/ppt/slides/slide15.xml" Id="rId19" /><Relationship Type="http://schemas.openxmlformats.org/officeDocument/2006/relationships/slideMaster" Target="/ppt/slideMasters/slideMaster1.xml" Id="rId4" /><Relationship Type="http://schemas.openxmlformats.org/officeDocument/2006/relationships/slide" Target="/ppt/slides/slide5.xml" Id="rId9" /><Relationship Type="http://schemas.openxmlformats.org/officeDocument/2006/relationships/slide" Target="/ppt/slides/slide10.xml" Id="rId14" /><Relationship Type="http://schemas.openxmlformats.org/officeDocument/2006/relationships/slide" Target="/ppt/slides/slide18.xml" Id="rId22" /><Relationship Type="http://schemas.openxmlformats.org/officeDocument/2006/relationships/theme" Target="/ppt/theme/theme1.xml" Id="rId27" /></Relationships>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0A63C3-5DC1-4711-A9A0-3244022D4C03}" type="datetimeFigureOut">
              <a:rPr lang="en-US" smtClean="0"/>
              <a:t>8/11/2020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33EB24-605E-4A37-8E8F-11FDA26941E6}" type="slidenum">
              <a:rPr lang="en-US" smtClean="0"/>
              <a:t>‹#›</a:t>
            </a:fld>
            <a:endParaRPr lang="en-US"/>
          </a:p>
        </p:txBody>
      </p:sp>
    </p:spTree>
    <p:extLst>
      <p:ext uri="{BB962C8B-B14F-4D97-AF65-F5344CB8AC3E}">
        <p14:creationId xmlns:p14="http://schemas.microsoft.com/office/powerpoint/2010/main" val="3247434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17.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18.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33EB24-605E-4A37-8E8F-11FDA26941E6}" type="slidenum">
              <a:rPr lang="en-US" smtClean="0"/>
              <a:t>3</a:t>
            </a:fld>
            <a:endParaRPr lang="en-US"/>
          </a:p>
        </p:txBody>
      </p:sp>
    </p:spTree>
    <p:extLst>
      <p:ext uri="{BB962C8B-B14F-4D97-AF65-F5344CB8AC3E}">
        <p14:creationId xmlns:p14="http://schemas.microsoft.com/office/powerpoint/2010/main" val="2542692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33EB24-605E-4A37-8E8F-11FDA26941E6}" type="slidenum">
              <a:rPr lang="en-US" smtClean="0"/>
              <a:t>10</a:t>
            </a:fld>
            <a:endParaRPr lang="en-US"/>
          </a:p>
        </p:txBody>
      </p:sp>
    </p:spTree>
    <p:extLst>
      <p:ext uri="{BB962C8B-B14F-4D97-AF65-F5344CB8AC3E}">
        <p14:creationId xmlns:p14="http://schemas.microsoft.com/office/powerpoint/2010/main" val="4050195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33EB24-605E-4A37-8E8F-11FDA26941E6}" type="slidenum">
              <a:rPr lang="en-US" smtClean="0"/>
              <a:t>17</a:t>
            </a:fld>
            <a:endParaRPr lang="en-US"/>
          </a:p>
        </p:txBody>
      </p:sp>
    </p:spTree>
    <p:extLst>
      <p:ext uri="{BB962C8B-B14F-4D97-AF65-F5344CB8AC3E}">
        <p14:creationId xmlns:p14="http://schemas.microsoft.com/office/powerpoint/2010/main" val="2919983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BA12E1-1A48-43E1-AD07-EEE7DD5E504A}" type="slidenum">
              <a:rPr lang="en-US" smtClean="0"/>
              <a:t>18</a:t>
            </a:fld>
            <a:endParaRPr lang="en-US"/>
          </a:p>
        </p:txBody>
      </p:sp>
    </p:spTree>
    <p:extLst>
      <p:ext uri="{BB962C8B-B14F-4D97-AF65-F5344CB8AC3E}">
        <p14:creationId xmlns:p14="http://schemas.microsoft.com/office/powerpoint/2010/main" val="2774290132"/>
      </p:ext>
    </p:extLst>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fld id="{CF81AD4F-7EBC-4CE7-AB98-2ACCD5748FCA}" type="datetimeFigureOut">
              <a:rPr lang="en-US" smtClean="0"/>
              <a:pPr>
                <a:defRPr/>
              </a:pPr>
              <a:t>8/11/2020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0550AAD-F405-4B95-B633-54AD0DD281AA}" type="slidenum">
              <a:rPr lang="en-US" smtClean="0"/>
              <a:pPr>
                <a:defRPr/>
              </a:pPr>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4250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C36EB8D0-433E-4D09-8E8C-9D5D47FDE684}" type="datetimeFigureOut">
              <a:rPr lang="en-US" smtClean="0"/>
              <a:pPr>
                <a:defRPr/>
              </a:pPr>
              <a:t>8/11/2020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E01387F-C27E-489E-AFBD-27A00711718F}" type="slidenum">
              <a:rPr lang="en-US" smtClean="0"/>
              <a:pPr>
                <a:defRPr/>
              </a:pPr>
              <a:t>‹#›</a:t>
            </a:fld>
            <a:endParaRPr lang="en-US"/>
          </a:p>
        </p:txBody>
      </p:sp>
    </p:spTree>
    <p:extLst>
      <p:ext uri="{BB962C8B-B14F-4D97-AF65-F5344CB8AC3E}">
        <p14:creationId xmlns:p14="http://schemas.microsoft.com/office/powerpoint/2010/main" val="3433895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EB2B1CE8-5E5D-4659-9E8A-86620FCFDA1D}" type="datetimeFigureOut">
              <a:rPr lang="en-US" smtClean="0"/>
              <a:pPr>
                <a:defRPr/>
              </a:pPr>
              <a:t>8/11/2020</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A4FC2E6F-50C2-42B2-9DED-8CD65FB9EBF5}" type="slidenum">
              <a:rPr lang="en-US" smtClean="0"/>
              <a:pPr>
                <a:defRPr/>
              </a:pPr>
              <a:t>‹#›</a:t>
            </a:fld>
            <a:endParaRPr lang="en-US"/>
          </a:p>
        </p:txBody>
      </p:sp>
    </p:spTree>
    <p:extLst>
      <p:ext uri="{BB962C8B-B14F-4D97-AF65-F5344CB8AC3E}">
        <p14:creationId xmlns:p14="http://schemas.microsoft.com/office/powerpoint/2010/main" val="1004204187"/>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18" /><Relationship Type="http://schemas.openxmlformats.org/officeDocument/2006/relationships/slideLayout" Target="/ppt/slideLayouts/slideLayout2.xml" Id="rId2" /><Relationship Type="http://schemas.openxmlformats.org/officeDocument/2006/relationships/slideLayout" Target="/ppt/slideLayouts/slideLayout1.xml" Id="rId1" /><Relationship Type="http://schemas.openxmlformats.org/officeDocument/2006/relationships/slideLayout" Target="/ppt/slideLayouts/slideLayout5.xml" Id="rId5" /></Relationships>
</file>

<file path=ppt/slideMasters/slideMaster1.xml><?xml version="1.0" encoding="utf-8"?>
<p:sldMaster xmlns:p14="http://schemas.microsoft.com/office/powerpoint/2010/main"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a:defRPr/>
            </a:pPr>
            <a:fld id="{EC12471B-1AAE-4176-84C0-E06EBE842104}" type="datetimeFigureOut">
              <a:rPr lang="en-US" smtClean="0"/>
              <a:pPr>
                <a:defRPr/>
              </a:pPr>
              <a:t>8/11/2020</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a:defRPr/>
            </a:pPr>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pPr>
              <a:defRPr/>
            </a:pPr>
            <a:fld id="{1C50775C-A86D-48CC-92E1-7DC4421E118C}" type="slidenum">
              <a:rPr lang="en-US" smtClean="0"/>
              <a:pPr>
                <a:defRPr/>
              </a:pPr>
              <a:t>‹#›</a:t>
            </a:fld>
            <a:endParaRPr lang="en-US"/>
          </a:p>
        </p:txBody>
      </p:sp>
    </p:spTree>
    <p:extLst>
      <p:ext uri="{BB962C8B-B14F-4D97-AF65-F5344CB8AC3E}">
        <p14:creationId xmlns:p14="http://schemas.microsoft.com/office/powerpoint/2010/main" val="214350294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7" r:id="rId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microsoft.com/office/2007/relationships/hdphoto" Target="/ppt/media/hdphoto1.wdp" Id="rId3" /><Relationship Type="http://schemas.openxmlformats.org/officeDocument/2006/relationships/image" Target="/ppt/media/image1.png" Id="rId2" /><Relationship Type="http://schemas.openxmlformats.org/officeDocument/2006/relationships/slideLayout" Target="/ppt/slideLayouts/slideLayout1.xml" Id="rId1" /><Relationship Type="http://schemas.openxmlformats.org/officeDocument/2006/relationships/image" Target="/ppt/media/image3.png" Id="rId5" /><Relationship Type="http://schemas.openxmlformats.org/officeDocument/2006/relationships/image" Target="/ppt/media/image2.jpeg" Id="rId4" /></Relationships>
</file>

<file path=ppt/slides/_rels/slide2.xml.rels>&#65279;<?xml version="1.0" encoding="utf-8"?><Relationships xmlns="http://schemas.openxmlformats.org/package/2006/relationships"><Relationship Type="http://schemas.openxmlformats.org/officeDocument/2006/relationships/image" Target="/ppt/media/image4.jpeg" Id="rId2" /><Relationship Type="http://schemas.openxmlformats.org/officeDocument/2006/relationships/slideLayout" Target="/ppt/slideLayouts/slideLayout2.xml" Id="rId1" /></Relationships>
</file>

<file path=ppt/slides/_rels/slide3.xml.rels>&#65279;<?xml version="1.0" encoding="utf-8"?><Relationships xmlns="http://schemas.openxmlformats.org/package/2006/relationships"><Relationship Type="http://schemas.microsoft.com/office/2007/relationships/hdphoto" Target="/ppt/media/hdphoto2.wdp" Id="rId8" /><Relationship Type="http://schemas.microsoft.com/office/2007/relationships/hdphoto" Target="/ppt/media/hdphoto3.wdp" Id="rId13" /><Relationship Type="http://schemas.openxmlformats.org/officeDocument/2006/relationships/image" Target="/ppt/media/image5.jpeg" Id="rId3" /><Relationship Type="http://schemas.openxmlformats.org/officeDocument/2006/relationships/image" Target="/ppt/media/image9.png" Id="rId7" /><Relationship Type="http://schemas.openxmlformats.org/officeDocument/2006/relationships/image" Target="/ppt/media/image13.png" Id="rId12" /><Relationship Type="http://schemas.openxmlformats.org/officeDocument/2006/relationships/image" Target="/ppt/media/image17.png" Id="rId17" /><Relationship Type="http://schemas.openxmlformats.org/officeDocument/2006/relationships/notesSlide" Target="/ppt/notesSlides/notesSlide1.xml" Id="rId2" /><Relationship Type="http://schemas.openxmlformats.org/officeDocument/2006/relationships/image" Target="/ppt/media/image16.png" Id="rId16" /><Relationship Type="http://schemas.openxmlformats.org/officeDocument/2006/relationships/slideLayout" Target="/ppt/slideLayouts/slideLayout2.xml" Id="rId1" /><Relationship Type="http://schemas.openxmlformats.org/officeDocument/2006/relationships/image" Target="/ppt/media/image8.png" Id="rId6" /><Relationship Type="http://schemas.openxmlformats.org/officeDocument/2006/relationships/image" Target="/ppt/media/image12.png" Id="rId11" /><Relationship Type="http://schemas.openxmlformats.org/officeDocument/2006/relationships/image" Target="/ppt/media/image7.png" Id="rId5" /><Relationship Type="http://schemas.openxmlformats.org/officeDocument/2006/relationships/image" Target="/ppt/media/image15.png" Id="rId15" /><Relationship Type="http://schemas.openxmlformats.org/officeDocument/2006/relationships/image" Target="/ppt/media/image11.png" Id="rId10" /><Relationship Type="http://schemas.openxmlformats.org/officeDocument/2006/relationships/image" Target="/ppt/media/image6.png" Id="rId4" /><Relationship Type="http://schemas.openxmlformats.org/officeDocument/2006/relationships/image" Target="/ppt/media/image10.png" Id="rId9" /><Relationship Type="http://schemas.openxmlformats.org/officeDocument/2006/relationships/image" Target="/ppt/media/image14.png" Id="rId14" /></Relationships>
</file>

<file path=ppt/slides/_rels/slide4.xml.rels>&#65279;<?xml version="1.0" encoding="utf-8"?><Relationships xmlns="http://schemas.openxmlformats.org/package/2006/relationships"><Relationship Type="http://schemas.openxmlformats.org/officeDocument/2006/relationships/image" Target="/ppt/media/image18.png" Id="rId2" /><Relationship Type="http://schemas.openxmlformats.org/officeDocument/2006/relationships/slideLayout" Target="/ppt/slideLayouts/slideLayout5.xml" Id="rId1" /></Relationships>
</file>

<file path=ppt/slides/_rels/slide5.xml.rels>&#65279;<?xml version="1.0" encoding="utf-8"?><Relationships xmlns="http://schemas.openxmlformats.org/package/2006/relationships"><Relationship Type="http://schemas.microsoft.com/office/2007/relationships/hdphoto" Target="/ppt/media/hdphoto4.wdp" Id="rId3" /><Relationship Type="http://schemas.openxmlformats.org/officeDocument/2006/relationships/image" Target="/ppt/media/image19.png" Id="rId2" /><Relationship Type="http://schemas.openxmlformats.org/officeDocument/2006/relationships/slideLayout" Target="/ppt/slideLayouts/slideLayout5.xml" Id="rId1" /><Relationship Type="http://schemas.openxmlformats.org/officeDocument/2006/relationships/image" Target="/ppt/media/image20.png" Id="rId4" /></Relationships>
</file>

<file path=ppt/slides/_rels/slide6.xml.rels>&#65279;<?xml version="1.0" encoding="utf-8"?><Relationships xmlns="http://schemas.openxmlformats.org/package/2006/relationships"><Relationship Type="http://schemas.openxmlformats.org/officeDocument/2006/relationships/image" Target="/ppt/media/image27.jpeg" Id="rId8" /><Relationship Type="http://schemas.openxmlformats.org/officeDocument/2006/relationships/image" Target="/ppt/media/image31.jpeg" Id="rId13" /><Relationship Type="http://schemas.openxmlformats.org/officeDocument/2006/relationships/image" Target="/ppt/media/image22.png" Id="rId3" /><Relationship Type="http://schemas.openxmlformats.org/officeDocument/2006/relationships/image" Target="/ppt/media/image26.png" Id="rId7" /><Relationship Type="http://schemas.openxmlformats.org/officeDocument/2006/relationships/image" Target="/ppt/media/image30.png" Id="rId12" /><Relationship Type="http://schemas.openxmlformats.org/officeDocument/2006/relationships/image" Target="/ppt/media/image21.jpeg" Id="rId2" /><Relationship Type="http://schemas.openxmlformats.org/officeDocument/2006/relationships/slideLayout" Target="/ppt/slideLayouts/slideLayout2.xml" Id="rId1" /><Relationship Type="http://schemas.openxmlformats.org/officeDocument/2006/relationships/image" Target="/ppt/media/image25.jpeg" Id="rId6" /><Relationship Type="http://schemas.microsoft.com/office/2007/relationships/hdphoto" Target="/ppt/media/hdphoto5.wdp" Id="rId11" /><Relationship Type="http://schemas.openxmlformats.org/officeDocument/2006/relationships/image" Target="/ppt/media/image24.png" Id="rId5" /><Relationship Type="http://schemas.openxmlformats.org/officeDocument/2006/relationships/image" Target="/ppt/media/image29.png" Id="rId10" /><Relationship Type="http://schemas.openxmlformats.org/officeDocument/2006/relationships/image" Target="/ppt/media/image23.png" Id="rId4" /><Relationship Type="http://schemas.openxmlformats.org/officeDocument/2006/relationships/image" Target="/ppt/media/image28.png" Id="rId9" /></Relationships>
</file>

<file path=ppt/slides/_rels/slide7.xml.rels>&#65279;<?xml version="1.0" encoding="utf-8"?><Relationships xmlns="http://schemas.openxmlformats.org/package/2006/relationships"><Relationship Type="http://schemas.openxmlformats.org/officeDocument/2006/relationships/image" Target="/ppt/media/image38.png" Id="rId8" /><Relationship Type="http://schemas.openxmlformats.org/officeDocument/2006/relationships/image" Target="/ppt/media/image33.png" Id="rId3" /><Relationship Type="http://schemas.openxmlformats.org/officeDocument/2006/relationships/image" Target="/ppt/media/image37.png" Id="rId7" /><Relationship Type="http://schemas.openxmlformats.org/officeDocument/2006/relationships/image" Target="/ppt/media/image32.jpeg" Id="rId2" /><Relationship Type="http://schemas.openxmlformats.org/officeDocument/2006/relationships/slideLayout" Target="/ppt/slideLayouts/slideLayout2.xml" Id="rId1" /><Relationship Type="http://schemas.openxmlformats.org/officeDocument/2006/relationships/image" Target="/ppt/media/image36.png" Id="rId6" /><Relationship Type="http://schemas.openxmlformats.org/officeDocument/2006/relationships/image" Target="/ppt/media/image35.png" Id="rId5" /><Relationship Type="http://schemas.openxmlformats.org/officeDocument/2006/relationships/image" Target="/ppt/media/image34.png" Id="rId4" /></Relationships>
</file>

<file path=ppt/slides/_rels/slide8.xml.rels>&#65279;<?xml version="1.0" encoding="utf-8"?><Relationships xmlns="http://schemas.openxmlformats.org/package/2006/relationships"><Relationship Type="http://schemas.openxmlformats.org/officeDocument/2006/relationships/image" Target="/ppt/media/image39.jpeg" Id="rId2" /><Relationship Type="http://schemas.openxmlformats.org/officeDocument/2006/relationships/slideLayout" Target="/ppt/slideLayouts/slideLayout2.xml" Id="rId1" /></Relationships>
</file>

<file path=ppt/slides/_rels/slide9.xml.rels>&#65279;<?xml version="1.0" encoding="utf-8"?><Relationships xmlns="http://schemas.openxmlformats.org/package/2006/relationships"><Relationship Type="http://schemas.openxmlformats.org/officeDocument/2006/relationships/image" Target="/ppt/media/image41.png" Id="rId3" /><Relationship Type="http://schemas.openxmlformats.org/officeDocument/2006/relationships/image" Target="/ppt/media/image40.jpeg" Id="rId2" /><Relationship Type="http://schemas.openxmlformats.org/officeDocument/2006/relationships/slideLayout" Target="/ppt/slideLayouts/slideLayout2.xml" Id="rId1" /><Relationship Type="http://schemas.openxmlformats.org/officeDocument/2006/relationships/image" Target="/ppt/media/image42.png" Id="rId4" /></Relationships>
</file>

<file path=ppt/slides/_rels/slide10.xml.rels>&#65279;<?xml version="1.0" encoding="utf-8"?><Relationships xmlns="http://schemas.openxmlformats.org/package/2006/relationships"><Relationship Type="http://schemas.openxmlformats.org/officeDocument/2006/relationships/image" Target="/ppt/media/image43.jpeg" Id="rId3" /><Relationship Type="http://schemas.openxmlformats.org/officeDocument/2006/relationships/notesSlide" Target="/ppt/notesSlides/notesSlide2.xml" Id="rId2" /><Relationship Type="http://schemas.openxmlformats.org/officeDocument/2006/relationships/slideLayout" Target="/ppt/slideLayouts/slideLayout2.xml" Id="rId1" /><Relationship Type="http://schemas.openxmlformats.org/officeDocument/2006/relationships/image" Target="/ppt/media/image44.png" Id="rId4" /></Relationships>
</file>

<file path=ppt/slides/_rels/slide11.xml.rels>&#65279;<?xml version="1.0" encoding="utf-8"?><Relationships xmlns="http://schemas.openxmlformats.org/package/2006/relationships"><Relationship Type="http://schemas.openxmlformats.org/officeDocument/2006/relationships/image" Target="/ppt/media/image41.png" Id="rId3" /><Relationship Type="http://schemas.openxmlformats.org/officeDocument/2006/relationships/image" Target="/ppt/media/image45.jpeg" Id="rId2" /><Relationship Type="http://schemas.openxmlformats.org/officeDocument/2006/relationships/slideLayout" Target="/ppt/slideLayouts/slideLayout2.xml" Id="rId1" /><Relationship Type="http://schemas.microsoft.com/office/2007/relationships/hdphoto" Target="/ppt/media/hdphoto6.wdp" Id="rId5" /><Relationship Type="http://schemas.openxmlformats.org/officeDocument/2006/relationships/image" Target="/ppt/media/image46.png" Id="rId4" /></Relationships>
</file>

<file path=ppt/slides/_rels/slide12.xml.rels>&#65279;<?xml version="1.0" encoding="utf-8"?><Relationships xmlns="http://schemas.openxmlformats.org/package/2006/relationships"><Relationship Type="http://schemas.openxmlformats.org/officeDocument/2006/relationships/image" Target="/ppt/media/image47.png" Id="rId3" /><Relationship Type="http://schemas.openxmlformats.org/officeDocument/2006/relationships/image" Target="/ppt/media/image45.jpeg" Id="rId2" /><Relationship Type="http://schemas.openxmlformats.org/officeDocument/2006/relationships/slideLayout" Target="/ppt/slideLayouts/slideLayout2.xml" Id="rId1" /><Relationship Type="http://schemas.openxmlformats.org/officeDocument/2006/relationships/image" Target="/ppt/media/image48.png" Id="rId4" /></Relationships>
</file>

<file path=ppt/slides/_rels/slide13.xml.rels>&#65279;<?xml version="1.0" encoding="utf-8"?><Relationships xmlns="http://schemas.openxmlformats.org/package/2006/relationships"><Relationship Type="http://schemas.openxmlformats.org/officeDocument/2006/relationships/image" Target="/ppt/media/image49.jpeg" Id="rId2" /><Relationship Type="http://schemas.openxmlformats.org/officeDocument/2006/relationships/slideLayout" Target="/ppt/slideLayouts/slideLayout2.xml" Id="rId1" /></Relationships>
</file>

<file path=ppt/slides/_rels/slide14.xml.rels>&#65279;<?xml version="1.0" encoding="utf-8"?><Relationships xmlns="http://schemas.openxmlformats.org/package/2006/relationships"><Relationship Type="http://schemas.openxmlformats.org/officeDocument/2006/relationships/image" Target="/ppt/media/image50.jpeg" Id="rId2" /><Relationship Type="http://schemas.openxmlformats.org/officeDocument/2006/relationships/slideLayout" Target="/ppt/slideLayouts/slideLayout2.xml" Id="rId1" /></Relationships>
</file>

<file path=ppt/slides/_rels/slide15.xml.rels>&#65279;<?xml version="1.0" encoding="utf-8"?><Relationships xmlns="http://schemas.openxmlformats.org/package/2006/relationships"><Relationship Type="http://schemas.openxmlformats.org/officeDocument/2006/relationships/image" Target="/ppt/media/image51.png" Id="rId2" /><Relationship Type="http://schemas.openxmlformats.org/officeDocument/2006/relationships/slideLayout" Target="/ppt/slideLayouts/slideLayout2.xml" Id="rId1" /></Relationships>
</file>

<file path=ppt/slides/_rels/slide16.xml.rels>&#65279;<?xml version="1.0" encoding="utf-8"?><Relationships xmlns="http://schemas.openxmlformats.org/package/2006/relationships"><Relationship Type="http://schemas.openxmlformats.org/officeDocument/2006/relationships/image" Target="/ppt/media/image56.png" Id="rId8" /><Relationship Type="http://schemas.openxmlformats.org/officeDocument/2006/relationships/image" Target="/ppt/media/image29.png" Id="rId13" /><Relationship Type="http://schemas.openxmlformats.org/officeDocument/2006/relationships/image" Target="/ppt/media/image41.png" Id="rId3" /><Relationship Type="http://schemas.openxmlformats.org/officeDocument/2006/relationships/image" Target="/ppt/media/image55.jpeg" Id="rId7" /><Relationship Type="http://schemas.openxmlformats.org/officeDocument/2006/relationships/image" Target="/ppt/media/image28.png" Id="rId12" /><Relationship Type="http://schemas.openxmlformats.org/officeDocument/2006/relationships/image" Target="/ppt/media/image58.png" Id="rId17" /><Relationship Type="http://schemas.openxmlformats.org/officeDocument/2006/relationships/image" Target="/ppt/media/image21.jpeg" Id="rId2" /><Relationship Type="http://schemas.microsoft.com/office/2007/relationships/hdphoto" Target="/ppt/media/hdphoto7.wdp" Id="rId16" /><Relationship Type="http://schemas.openxmlformats.org/officeDocument/2006/relationships/slideLayout" Target="/ppt/slideLayouts/slideLayout2.xml" Id="rId1" /><Relationship Type="http://schemas.openxmlformats.org/officeDocument/2006/relationships/image" Target="/ppt/media/image54.jpeg" Id="rId6" /><Relationship Type="http://schemas.openxmlformats.org/officeDocument/2006/relationships/image" Target="/ppt/media/image24.png" Id="rId11" /><Relationship Type="http://schemas.openxmlformats.org/officeDocument/2006/relationships/image" Target="/ppt/media/image53.jpeg" Id="rId5" /><Relationship Type="http://schemas.openxmlformats.org/officeDocument/2006/relationships/image" Target="/ppt/media/image57.png" Id="rId15" /><Relationship Type="http://schemas.openxmlformats.org/officeDocument/2006/relationships/image" Target="/ppt/media/image23.png" Id="rId10" /><Relationship Type="http://schemas.openxmlformats.org/officeDocument/2006/relationships/image" Target="/ppt/media/image52.jpeg" Id="rId4" /><Relationship Type="http://schemas.openxmlformats.org/officeDocument/2006/relationships/image" Target="/ppt/media/image22.png" Id="rId9" /><Relationship Type="http://schemas.microsoft.com/office/2007/relationships/hdphoto" Target="/ppt/media/hdphoto5.wdp" Id="rId14" /></Relationships>
</file>

<file path=ppt/slides/_rels/slide17.xml.rels>&#65279;<?xml version="1.0" encoding="utf-8"?><Relationships xmlns="http://schemas.openxmlformats.org/package/2006/relationships"><Relationship Type="http://schemas.microsoft.com/office/2007/relationships/hdphoto" Target="/ppt/media/hdphoto2.wdp" Id="rId8" /><Relationship Type="http://schemas.microsoft.com/office/2007/relationships/hdphoto" Target="/ppt/media/hdphoto3.wdp" Id="rId13" /><Relationship Type="http://schemas.openxmlformats.org/officeDocument/2006/relationships/image" Target="/ppt/media/image5.jpeg" Id="rId3" /><Relationship Type="http://schemas.openxmlformats.org/officeDocument/2006/relationships/image" Target="/ppt/media/image9.png" Id="rId7" /><Relationship Type="http://schemas.openxmlformats.org/officeDocument/2006/relationships/image" Target="/ppt/media/image13.png" Id="rId12" /><Relationship Type="http://schemas.openxmlformats.org/officeDocument/2006/relationships/image" Target="/ppt/media/image17.png" Id="rId17" /><Relationship Type="http://schemas.openxmlformats.org/officeDocument/2006/relationships/notesSlide" Target="/ppt/notesSlides/notesSlide3.xml" Id="rId2" /><Relationship Type="http://schemas.openxmlformats.org/officeDocument/2006/relationships/image" Target="/ppt/media/image16.png" Id="rId16" /><Relationship Type="http://schemas.openxmlformats.org/officeDocument/2006/relationships/slideLayout" Target="/ppt/slideLayouts/slideLayout2.xml" Id="rId1" /><Relationship Type="http://schemas.openxmlformats.org/officeDocument/2006/relationships/image" Target="/ppt/media/image8.png" Id="rId6" /><Relationship Type="http://schemas.openxmlformats.org/officeDocument/2006/relationships/image" Target="/ppt/media/image12.png" Id="rId11" /><Relationship Type="http://schemas.openxmlformats.org/officeDocument/2006/relationships/image" Target="/ppt/media/image7.png" Id="rId5" /><Relationship Type="http://schemas.openxmlformats.org/officeDocument/2006/relationships/image" Target="/ppt/media/image15.png" Id="rId15" /><Relationship Type="http://schemas.openxmlformats.org/officeDocument/2006/relationships/image" Target="/ppt/media/image11.png" Id="rId10" /><Relationship Type="http://schemas.openxmlformats.org/officeDocument/2006/relationships/image" Target="/ppt/media/image6.png" Id="rId4" /><Relationship Type="http://schemas.openxmlformats.org/officeDocument/2006/relationships/image" Target="/ppt/media/image10.png" Id="rId9" /><Relationship Type="http://schemas.openxmlformats.org/officeDocument/2006/relationships/image" Target="/ppt/media/image14.png" Id="rId14" /></Relationships>
</file>

<file path=ppt/slides/_rels/slide18.xml.rels>&#65279;<?xml version="1.0" encoding="utf-8"?><Relationships xmlns="http://schemas.openxmlformats.org/package/2006/relationships"><Relationship Type="http://schemas.openxmlformats.org/officeDocument/2006/relationships/image" Target="/ppt/media/image59.jpeg" Id="rId3" /><Relationship Type="http://schemas.openxmlformats.org/officeDocument/2006/relationships/notesSlide" Target="/ppt/notesSlides/notesSlide4.xml" Id="rId2" /><Relationship Type="http://schemas.openxmlformats.org/officeDocument/2006/relationships/slideLayout" Target="/ppt/slideLayouts/slideLayout2.xml" Id="rId1" /><Relationship Type="http://schemas.openxmlformats.org/officeDocument/2006/relationships/image" Target="/ppt/media/image60.png" Id="rId4" /></Relationships>
</file>

<file path=ppt/slides/_rels/slide19.xml.rels>&#65279;<?xml version="1.0" encoding="utf-8"?><Relationships xmlns="http://schemas.openxmlformats.org/package/2006/relationships"><Relationship Type="http://schemas.openxmlformats.org/officeDocument/2006/relationships/image" Target="/ppt/media/image4.jpeg" Id="rId2" /><Relationship Type="http://schemas.openxmlformats.org/officeDocument/2006/relationships/slideLayout" Target="/ppt/slideLayouts/slideLayout2.xml" Id="rId1" /></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1CB662"/>
            </a:gs>
            <a:gs pos="96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12" name="Rectangle 11"/>
          <p:cNvSpPr/>
          <p:nvPr/>
        </p:nvSpPr>
        <p:spPr>
          <a:xfrm>
            <a:off x="-139700" y="-147917"/>
            <a:ext cx="12331699" cy="5735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1899" r="99910">
                        <a14:foregroundMark x1="7685" y1="92870" x2="7685" y2="92870"/>
                        <a14:foregroundMark x1="13834" y1="94296" x2="13834" y2="94296"/>
                        <a14:foregroundMark x1="20163" y1="93761" x2="20163" y2="93761"/>
                        <a14:foregroundMark x1="20976" y1="86275" x2="20976" y2="86275"/>
                        <a14:foregroundMark x1="23418" y1="92513" x2="23418" y2="92513"/>
                        <a14:foregroundMark x1="29114" y1="93761" x2="29114" y2="93761"/>
                        <a14:foregroundMark x1="33725" y1="90909" x2="33725" y2="90909"/>
                        <a14:foregroundMark x1="41320" y1="92335" x2="41320" y2="92335"/>
                        <a14:foregroundMark x1="45208" y1="94652" x2="45208" y2="94652"/>
                        <a14:foregroundMark x1="48463" y1="95009" x2="48463" y2="95009"/>
                        <a14:foregroundMark x1="54882" y1="93761" x2="54882" y2="93761"/>
                        <a14:foregroundMark x1="61031" y1="96435" x2="61031" y2="96435"/>
                        <a14:foregroundMark x1="65732" y1="94474" x2="65732" y2="94474"/>
                        <a14:foregroundMark x1="72061" y1="95900" x2="72061" y2="95900"/>
                        <a14:foregroundMark x1="77034" y1="94296" x2="77034" y2="94296"/>
                        <a14:foregroundMark x1="80651" y1="93939" x2="80651" y2="93939"/>
                        <a14:foregroundMark x1="81284" y1="86631" x2="81284" y2="86631"/>
                        <a14:foregroundMark x1="83363" y1="93226" x2="83363" y2="93226"/>
                        <a14:foregroundMark x1="89331" y1="93226" x2="89331" y2="93226"/>
                        <a14:foregroundMark x1="96835" y1="96435" x2="96835" y2="96435"/>
                        <a14:backgroundMark x1="33544" y1="94296" x2="33544" y2="94296"/>
                        <a14:backgroundMark x1="28300" y1="92513" x2="28300" y2="92513"/>
                        <a14:backgroundMark x1="33816" y1="99643" x2="33816" y2="99643"/>
                        <a14:backgroundMark x1="50271" y1="94474" x2="50271" y2="94474"/>
                        <a14:backgroundMark x1="50633" y1="99465" x2="50633" y2="99465"/>
                        <a14:backgroundMark x1="67722" y1="92335" x2="67722" y2="92335"/>
                      </a14:backgroundRemoval>
                    </a14:imgEffect>
                  </a14:imgLayer>
                </a14:imgProps>
              </a:ext>
              <a:ext uri="{28A0092B-C50C-407E-A947-70E740481C1C}">
                <a14:useLocalDpi xmlns:a14="http://schemas.microsoft.com/office/drawing/2010/main" val="0"/>
              </a:ext>
            </a:extLst>
          </a:blip>
          <a:stretch>
            <a:fillRect/>
          </a:stretch>
        </p:blipFill>
        <p:spPr>
          <a:xfrm>
            <a:off x="726940" y="5525268"/>
            <a:ext cx="1693385" cy="859045"/>
          </a:xfrm>
          <a:prstGeom prst="rect">
            <a:avLst/>
          </a:prstGeom>
        </p:spPr>
      </p:pic>
      <p:sp>
        <p:nvSpPr>
          <p:cNvPr id="14" name="TextBox 6"/>
          <p:cNvSpPr txBox="1">
            <a:spLocks noChangeArrowheads="1"/>
          </p:cNvSpPr>
          <p:nvPr/>
        </p:nvSpPr>
        <p:spPr bwMode="auto">
          <a:xfrm>
            <a:off x="0" y="111612"/>
            <a:ext cx="12192000" cy="1106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pPr>
            <a:r>
              <a:rPr lang="en-US" sz="3600" b="1" dirty="0">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Efficiency Requirements</a:t>
            </a:r>
          </a:p>
          <a:p>
            <a:pPr algn="ctr">
              <a:buNone/>
            </a:pPr>
            <a:r>
              <a:rPr lang="en-US" b="1" dirty="0">
                <a:effectLst>
                  <a:outerShdw blurRad="38100" dist="38100" dir="2700000" algn="tl">
                    <a:srgbClr val="000000">
                      <a:alpha val="43137"/>
                    </a:srgbClr>
                  </a:outerShdw>
                </a:effectLst>
                <a:latin typeface="Tahoma" panose="020B0604030504040204" pitchFamily="34" charset="0"/>
                <a:cs typeface="Tahoma" panose="020B0604030504040204" pitchFamily="34" charset="0"/>
              </a:rPr>
              <a:t>The new normal of accepting payments – contactless payments </a:t>
            </a:r>
          </a:p>
        </p:txBody>
      </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15278" t="20556" r="12897" b="20278"/>
          <a:stretch/>
        </p:blipFill>
        <p:spPr>
          <a:xfrm>
            <a:off x="3520841" y="1776164"/>
            <a:ext cx="5010615" cy="29482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r="47612"/>
          <a:stretch/>
        </p:blipFill>
        <p:spPr>
          <a:xfrm>
            <a:off x="9417731" y="5279366"/>
            <a:ext cx="1915554" cy="1350848"/>
          </a:xfrm>
          <a:prstGeom prst="rect">
            <a:avLst/>
          </a:prstGeom>
        </p:spPr>
      </p:pic>
    </p:spTree>
    <p:extLst>
      <p:ext uri="{BB962C8B-B14F-4D97-AF65-F5344CB8AC3E}">
        <p14:creationId xmlns:p14="http://schemas.microsoft.com/office/powerpoint/2010/main" val="7626329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Punch Up Your PowerPoint Proficiency - Design Domination Podcast"/>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12221528" cy="6267450"/>
          </a:xfrm>
          <a:prstGeom prst="rect">
            <a:avLst/>
          </a:prstGeom>
          <a:noFill/>
        </p:spPr>
      </p:pic>
      <p:sp>
        <p:nvSpPr>
          <p:cNvPr id="7" name="Rectangle 6"/>
          <p:cNvSpPr/>
          <p:nvPr/>
        </p:nvSpPr>
        <p:spPr>
          <a:xfrm>
            <a:off x="0" y="0"/>
            <a:ext cx="12221528" cy="6834568"/>
          </a:xfrm>
          <a:prstGeom prst="rect">
            <a:avLst/>
          </a:prstGeom>
          <a:solidFill>
            <a:srgbClr val="0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4"/>
          <p:cNvSpPr txBox="1">
            <a:spLocks noChangeArrowheads="1"/>
          </p:cNvSpPr>
          <p:nvPr/>
        </p:nvSpPr>
        <p:spPr bwMode="auto">
          <a:xfrm>
            <a:off x="347663" y="263525"/>
            <a:ext cx="1149667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defRPr/>
            </a:pPr>
            <a:r>
              <a:rPr lang="en-US" sz="3600" b="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TODAY’S PRESENTERS</a:t>
            </a:r>
          </a:p>
        </p:txBody>
      </p:sp>
      <p:sp>
        <p:nvSpPr>
          <p:cNvPr id="5" name="Subtitle 2"/>
          <p:cNvSpPr txBox="1">
            <a:spLocks/>
          </p:cNvSpPr>
          <p:nvPr/>
        </p:nvSpPr>
        <p:spPr>
          <a:xfrm>
            <a:off x="7520132" y="2499338"/>
            <a:ext cx="3848100" cy="567154"/>
          </a:xfrm>
          <a:prstGeom prst="rect">
            <a:avLst/>
          </a:prstGeom>
        </p:spPr>
        <p:txBody>
          <a:bodyPr vert="horz" lIns="0" tIns="45720" rIns="0" bIns="45720" rtlCol="0">
            <a:noAutofit/>
          </a:bodyPr>
          <a:lstStyle>
            <a:lvl1pPr marL="0" indent="0" algn="l" defTabSz="914400" rtl="0" eaLnBrk="1" latinLnBrk="0" hangingPunct="1">
              <a:lnSpc>
                <a:spcPct val="100000"/>
              </a:lnSpc>
              <a:spcBef>
                <a:spcPts val="700"/>
              </a:spcBef>
              <a:buClr>
                <a:schemeClr val="accent1"/>
              </a:buClr>
              <a:buSzPct val="85000"/>
              <a:buFont typeface="Wingdings 3" pitchFamily="18" charset="2"/>
              <a:buNone/>
              <a:defRPr sz="2000" kern="1200" baseline="0">
                <a:solidFill>
                  <a:schemeClr val="tx2"/>
                </a:solidFill>
                <a:latin typeface="+mj-lt"/>
                <a:ea typeface="+mn-ea"/>
                <a:cs typeface="+mn-cs"/>
              </a:defRPr>
            </a:lvl1pPr>
            <a:lvl2pPr marL="457200" indent="0" algn="ctr" defTabSz="914400" rtl="0" eaLnBrk="1" latinLnBrk="0" hangingPunct="1">
              <a:lnSpc>
                <a:spcPct val="100000"/>
              </a:lnSpc>
              <a:spcBef>
                <a:spcPts val="700"/>
              </a:spcBef>
              <a:buClr>
                <a:schemeClr val="accent1"/>
              </a:buClr>
              <a:buSzPct val="85000"/>
              <a:buFont typeface="Wingdings 3" pitchFamily="18" charset="2"/>
              <a:buNone/>
              <a:defRPr sz="1600" kern="1200" baseline="0">
                <a:solidFill>
                  <a:schemeClr val="tx1">
                    <a:tint val="75000"/>
                  </a:schemeClr>
                </a:solidFill>
                <a:latin typeface="+mn-lt"/>
                <a:ea typeface="+mn-ea"/>
                <a:cs typeface="+mn-cs"/>
              </a:defRPr>
            </a:lvl2pPr>
            <a:lvl3pPr marL="9144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3pPr>
            <a:lvl4pPr marL="13716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4pPr>
            <a:lvl5pPr marL="18288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5pPr>
            <a:lvl6pPr marL="22860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9pPr>
          </a:lstStyle>
          <a:p>
            <a:pPr algn="ctr">
              <a:lnSpc>
                <a:spcPct val="120000"/>
              </a:lnSpc>
              <a:spcBef>
                <a:spcPct val="0"/>
              </a:spcBef>
              <a:buClr>
                <a:schemeClr val="tx1"/>
              </a:buClr>
            </a:pPr>
            <a:r>
              <a:rPr lang="en-US" altLang="en-US" sz="3600" b="1" dirty="0">
                <a:solidFill>
                  <a:srgbClr val="00B050"/>
                </a:solidFill>
                <a:effectLst>
                  <a:outerShdw blurRad="38100" dist="38100" dir="2700000" algn="tl">
                    <a:srgbClr val="000000">
                      <a:alpha val="43137"/>
                    </a:srgbClr>
                  </a:outerShdw>
                </a:effectLst>
                <a:latin typeface="Tw Cen MT" panose="020B0602020104020603" pitchFamily="34" charset="0"/>
                <a:cs typeface="Arial" charset="0"/>
              </a:rPr>
              <a:t>DEAN MIDDLETON</a:t>
            </a:r>
          </a:p>
          <a:p>
            <a:pPr marL="342900" indent="-342900">
              <a:lnSpc>
                <a:spcPct val="120000"/>
              </a:lnSpc>
              <a:spcBef>
                <a:spcPct val="0"/>
              </a:spcBef>
              <a:buClr>
                <a:schemeClr val="tx1"/>
              </a:buClr>
              <a:buFont typeface="Arial" panose="020B0604020202020204" pitchFamily="34" charset="0"/>
              <a:buChar char="•"/>
            </a:pPr>
            <a:endParaRPr lang="en-US" altLang="en-US" sz="3600" b="1" dirty="0">
              <a:solidFill>
                <a:schemeClr val="bg1"/>
              </a:solidFill>
              <a:effectLst>
                <a:outerShdw blurRad="38100" dist="38100" dir="2700000" algn="tl">
                  <a:srgbClr val="000000">
                    <a:alpha val="43137"/>
                  </a:srgbClr>
                </a:outerShdw>
              </a:effectLst>
              <a:latin typeface="Tw Cen MT" panose="020B0602020104020603" pitchFamily="34" charset="0"/>
              <a:cs typeface="Arial" charset="0"/>
            </a:endParaRPr>
          </a:p>
        </p:txBody>
      </p:sp>
      <p:sp>
        <p:nvSpPr>
          <p:cNvPr id="8" name="Title 1"/>
          <p:cNvSpPr txBox="1">
            <a:spLocks/>
          </p:cNvSpPr>
          <p:nvPr/>
        </p:nvSpPr>
        <p:spPr>
          <a:xfrm>
            <a:off x="190499" y="6076950"/>
            <a:ext cx="11725275" cy="638175"/>
          </a:xfrm>
          <a:prstGeom prst="rect">
            <a:avLst/>
          </a:prstGeom>
        </p:spPr>
        <p:txBody>
          <a:bodyPr>
            <a:normAutofit lnSpcReduction="10000"/>
          </a:bodyPr>
          <a:lst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900" b="1" dirty="0">
                <a:latin typeface="Arial" panose="020B0604020202020204" pitchFamily="34" charset="0"/>
                <a:cs typeface="Arial" panose="020B0604020202020204" pitchFamily="34" charset="0"/>
              </a:rPr>
              <a:t>Disclaimer:  </a:t>
            </a:r>
            <a:r>
              <a:rPr lang="en-US" sz="900" dirty="0">
                <a:latin typeface="Arial" panose="020B0604020202020204" pitchFamily="34" charset="0"/>
                <a:cs typeface="Arial" panose="020B0604020202020204" pitchFamily="34" charset="0"/>
              </a:rPr>
              <a:t>This communication, including any content herein and/or attachments hereto, is provided as a convenience only, does not constitute legal advice, does not create an attorney client relationship, and does not alter your current merchant services agreement. Because of the generality of this communication, the information provided herein may not be applicable in all situations and does not constitute a comprehensive list of issues that could impact your business. All merchants, including UTA - </a:t>
            </a:r>
            <a:r>
              <a:rPr lang="en-US" sz="900" dirty="0" err="1">
                <a:latin typeface="Arial" panose="020B0604020202020204" pitchFamily="34" charset="0"/>
                <a:cs typeface="Arial" panose="020B0604020202020204" pitchFamily="34" charset="0"/>
              </a:rPr>
              <a:t>worldpay</a:t>
            </a:r>
            <a:r>
              <a:rPr lang="en-US" sz="900" dirty="0">
                <a:latin typeface="Arial" panose="020B0604020202020204" pitchFamily="34" charset="0"/>
                <a:cs typeface="Arial" panose="020B0604020202020204" pitchFamily="34" charset="0"/>
              </a:rPr>
              <a:t> clients, are subject to the terms of their bank card merchant agreement, the card networks’ operating regulations, and applicable federal and state laws. </a:t>
            </a:r>
            <a:endParaRPr lang="en-US" sz="900" dirty="0"/>
          </a:p>
        </p:txBody>
      </p:sp>
      <p:sp>
        <p:nvSpPr>
          <p:cNvPr id="6" name="Subtitle 2"/>
          <p:cNvSpPr txBox="1">
            <a:spLocks/>
          </p:cNvSpPr>
          <p:nvPr/>
        </p:nvSpPr>
        <p:spPr>
          <a:xfrm>
            <a:off x="6774514" y="3301351"/>
            <a:ext cx="5053585" cy="1566863"/>
          </a:xfrm>
          <a:prstGeom prst="rect">
            <a:avLst/>
          </a:prstGeom>
        </p:spPr>
        <p:txBody>
          <a:bodyPr vert="horz" lIns="0" tIns="45720" rIns="0" bIns="45720" rtlCol="0" anchor="t">
            <a:noAutofit/>
          </a:bodyPr>
          <a:lstStyle>
            <a:lvl1pPr marL="0" indent="0" algn="l" defTabSz="914400" rtl="0" eaLnBrk="1" latinLnBrk="0" hangingPunct="1">
              <a:lnSpc>
                <a:spcPct val="100000"/>
              </a:lnSpc>
              <a:spcBef>
                <a:spcPts val="700"/>
              </a:spcBef>
              <a:buClr>
                <a:schemeClr val="accent1"/>
              </a:buClr>
              <a:buSzPct val="85000"/>
              <a:buFont typeface="Wingdings 3" pitchFamily="18" charset="2"/>
              <a:buNone/>
              <a:defRPr sz="2000" kern="1200" baseline="0">
                <a:solidFill>
                  <a:schemeClr val="tx2"/>
                </a:solidFill>
                <a:latin typeface="+mj-lt"/>
                <a:ea typeface="+mn-ea"/>
                <a:cs typeface="+mn-cs"/>
              </a:defRPr>
            </a:lvl1pPr>
            <a:lvl2pPr marL="457200" indent="0" algn="ctr" defTabSz="914400" rtl="0" eaLnBrk="1" latinLnBrk="0" hangingPunct="1">
              <a:lnSpc>
                <a:spcPct val="100000"/>
              </a:lnSpc>
              <a:spcBef>
                <a:spcPts val="700"/>
              </a:spcBef>
              <a:buClr>
                <a:schemeClr val="accent1"/>
              </a:buClr>
              <a:buSzPct val="85000"/>
              <a:buFont typeface="Wingdings 3" pitchFamily="18" charset="2"/>
              <a:buNone/>
              <a:defRPr sz="1600" kern="1200" baseline="0">
                <a:solidFill>
                  <a:schemeClr val="tx1">
                    <a:tint val="75000"/>
                  </a:schemeClr>
                </a:solidFill>
                <a:latin typeface="+mn-lt"/>
                <a:ea typeface="+mn-ea"/>
                <a:cs typeface="+mn-cs"/>
              </a:defRPr>
            </a:lvl2pPr>
            <a:lvl3pPr marL="9144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3pPr>
            <a:lvl4pPr marL="13716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4pPr>
            <a:lvl5pPr marL="18288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5pPr>
            <a:lvl6pPr marL="22860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9pPr>
          </a:lstStyle>
          <a:p>
            <a:pPr algn="ctr">
              <a:spcBef>
                <a:spcPct val="0"/>
              </a:spcBef>
              <a:spcAft>
                <a:spcPts val="0"/>
              </a:spcAft>
              <a:buClr>
                <a:schemeClr val="tx1"/>
              </a:buClr>
            </a:pPr>
            <a:r>
              <a:rPr lang="en-US" altLang="en-US" sz="2200" b="1" dirty="0">
                <a:solidFill>
                  <a:schemeClr val="tx1"/>
                </a:solidFill>
                <a:effectLst>
                  <a:outerShdw blurRad="38100" dist="38100" dir="2700000" algn="tl">
                    <a:srgbClr val="000000">
                      <a:alpha val="43137"/>
                    </a:srgbClr>
                  </a:outerShdw>
                </a:effectLst>
                <a:latin typeface="Tw Cen MT"/>
                <a:cs typeface="Arial"/>
              </a:rPr>
              <a:t>UTA PRESIDENT * Co-Presenter</a:t>
            </a:r>
            <a:endParaRPr lang="en-US" sz="2200" dirty="0">
              <a:solidFill>
                <a:schemeClr val="tx1"/>
              </a:solidFill>
            </a:endParaRPr>
          </a:p>
          <a:p>
            <a:pPr algn="ctr">
              <a:spcAft>
                <a:spcPts val="0"/>
              </a:spcAft>
              <a:buClr>
                <a:schemeClr val="tx1"/>
              </a:buClr>
            </a:pPr>
            <a:r>
              <a:rPr lang="en-US" sz="2200" b="1" dirty="0">
                <a:solidFill>
                  <a:schemeClr val="tx1"/>
                </a:solidFill>
                <a:effectLst>
                  <a:outerShdw blurRad="38100" dist="38100" dir="2700000" algn="tl">
                    <a:srgbClr val="000000">
                      <a:alpha val="43137"/>
                    </a:srgbClr>
                  </a:outerShdw>
                </a:effectLst>
                <a:latin typeface="Tw Cen MT"/>
                <a:ea typeface="Adobe Fan Heiti Std B"/>
                <a:cs typeface="Arial"/>
              </a:rPr>
              <a:t>Phone:	800-858-5256 x 7001</a:t>
            </a:r>
          </a:p>
          <a:p>
            <a:pPr algn="ctr">
              <a:spcAft>
                <a:spcPts val="0"/>
              </a:spcAft>
              <a:buClr>
                <a:schemeClr val="tx1"/>
              </a:buClr>
            </a:pPr>
            <a:r>
              <a:rPr lang="en-US" sz="2200" b="1" dirty="0">
                <a:solidFill>
                  <a:schemeClr val="tx1"/>
                </a:solidFill>
                <a:effectLst>
                  <a:outerShdw blurRad="38100" dist="38100" dir="2700000" algn="tl">
                    <a:srgbClr val="000000">
                      <a:alpha val="43137"/>
                    </a:srgbClr>
                  </a:outerShdw>
                </a:effectLst>
                <a:latin typeface="Tw Cen MT"/>
                <a:ea typeface="Adobe Fan Heiti Std B"/>
                <a:cs typeface="Arial"/>
              </a:rPr>
              <a:t>Direct:	786-264-7001</a:t>
            </a:r>
          </a:p>
          <a:p>
            <a:pPr algn="ctr">
              <a:spcAft>
                <a:spcPts val="0"/>
              </a:spcAft>
              <a:buClr>
                <a:schemeClr val="tx1"/>
              </a:buClr>
            </a:pPr>
            <a:r>
              <a:rPr lang="en-US" sz="2200" b="1" dirty="0" smtClean="0">
                <a:solidFill>
                  <a:schemeClr val="tx1"/>
                </a:solidFill>
                <a:effectLst>
                  <a:outerShdw blurRad="38100" dist="38100" dir="2700000" algn="tl">
                    <a:srgbClr val="000000">
                      <a:alpha val="43137"/>
                    </a:srgbClr>
                  </a:outerShdw>
                </a:effectLst>
                <a:latin typeface="Tw Cen MT"/>
                <a:ea typeface="Adobe Fan Heiti Std B"/>
                <a:cs typeface="Arial"/>
              </a:rPr>
              <a:t>dmiddleton@unitedtranzactions.com</a:t>
            </a:r>
            <a:endParaRPr lang="en-US" altLang="en-US" sz="2200" b="1" dirty="0">
              <a:solidFill>
                <a:schemeClr val="tx1"/>
              </a:solidFill>
              <a:effectLst>
                <a:outerShdw blurRad="38100" dist="38100" dir="2700000" algn="tl">
                  <a:srgbClr val="000000">
                    <a:alpha val="43137"/>
                  </a:srgbClr>
                </a:outerShdw>
              </a:effectLst>
              <a:latin typeface="Tw Cen MT" panose="020B0602020104020603" pitchFamily="34" charset="0"/>
              <a:cs typeface="Arial" charset="0"/>
            </a:endParaRPr>
          </a:p>
        </p:txBody>
      </p:sp>
      <p:sp>
        <p:nvSpPr>
          <p:cNvPr id="10" name="Subtitle 2"/>
          <p:cNvSpPr txBox="1">
            <a:spLocks/>
          </p:cNvSpPr>
          <p:nvPr/>
        </p:nvSpPr>
        <p:spPr>
          <a:xfrm>
            <a:off x="1058771" y="2506811"/>
            <a:ext cx="3848100" cy="567154"/>
          </a:xfrm>
          <a:prstGeom prst="rect">
            <a:avLst/>
          </a:prstGeom>
        </p:spPr>
        <p:txBody>
          <a:bodyPr vert="horz" lIns="0" tIns="45720" rIns="0" bIns="45720" rtlCol="0">
            <a:noAutofit/>
          </a:bodyPr>
          <a:lstStyle>
            <a:lvl1pPr marL="0" indent="0" algn="l" defTabSz="914400" rtl="0" eaLnBrk="1" latinLnBrk="0" hangingPunct="1">
              <a:lnSpc>
                <a:spcPct val="100000"/>
              </a:lnSpc>
              <a:spcBef>
                <a:spcPts val="700"/>
              </a:spcBef>
              <a:buClr>
                <a:schemeClr val="accent1"/>
              </a:buClr>
              <a:buSzPct val="85000"/>
              <a:buFont typeface="Wingdings 3" pitchFamily="18" charset="2"/>
              <a:buNone/>
              <a:defRPr sz="2000" kern="1200" baseline="0">
                <a:solidFill>
                  <a:schemeClr val="tx2"/>
                </a:solidFill>
                <a:latin typeface="+mj-lt"/>
                <a:ea typeface="+mn-ea"/>
                <a:cs typeface="+mn-cs"/>
              </a:defRPr>
            </a:lvl1pPr>
            <a:lvl2pPr marL="457200" indent="0" algn="ctr" defTabSz="914400" rtl="0" eaLnBrk="1" latinLnBrk="0" hangingPunct="1">
              <a:lnSpc>
                <a:spcPct val="100000"/>
              </a:lnSpc>
              <a:spcBef>
                <a:spcPts val="700"/>
              </a:spcBef>
              <a:buClr>
                <a:schemeClr val="accent1"/>
              </a:buClr>
              <a:buSzPct val="85000"/>
              <a:buFont typeface="Wingdings 3" pitchFamily="18" charset="2"/>
              <a:buNone/>
              <a:defRPr sz="1600" kern="1200" baseline="0">
                <a:solidFill>
                  <a:schemeClr val="tx1">
                    <a:tint val="75000"/>
                  </a:schemeClr>
                </a:solidFill>
                <a:latin typeface="+mn-lt"/>
                <a:ea typeface="+mn-ea"/>
                <a:cs typeface="+mn-cs"/>
              </a:defRPr>
            </a:lvl2pPr>
            <a:lvl3pPr marL="9144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3pPr>
            <a:lvl4pPr marL="13716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4pPr>
            <a:lvl5pPr marL="18288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5pPr>
            <a:lvl6pPr marL="22860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9pPr>
          </a:lstStyle>
          <a:p>
            <a:pPr algn="ctr">
              <a:lnSpc>
                <a:spcPct val="120000"/>
              </a:lnSpc>
              <a:spcBef>
                <a:spcPct val="0"/>
              </a:spcBef>
              <a:buClr>
                <a:schemeClr val="tx1"/>
              </a:buClr>
            </a:pPr>
            <a:r>
              <a:rPr lang="en-US" altLang="en-US" sz="3600" b="1" dirty="0">
                <a:solidFill>
                  <a:srgbClr val="00B050"/>
                </a:solidFill>
                <a:effectLst>
                  <a:outerShdw blurRad="38100" dist="38100" dir="2700000" algn="tl">
                    <a:srgbClr val="000000">
                      <a:alpha val="43137"/>
                    </a:srgbClr>
                  </a:outerShdw>
                </a:effectLst>
                <a:latin typeface="Tw Cen MT" panose="020B0602020104020603" pitchFamily="34" charset="0"/>
                <a:cs typeface="Arial" charset="0"/>
              </a:rPr>
              <a:t>MICHAEL WILLIAMS</a:t>
            </a:r>
          </a:p>
        </p:txBody>
      </p:sp>
      <p:sp>
        <p:nvSpPr>
          <p:cNvPr id="11" name="Subtitle 2"/>
          <p:cNvSpPr txBox="1">
            <a:spLocks/>
          </p:cNvSpPr>
          <p:nvPr/>
        </p:nvSpPr>
        <p:spPr>
          <a:xfrm>
            <a:off x="213015" y="3268545"/>
            <a:ext cx="5420424" cy="1566863"/>
          </a:xfrm>
          <a:prstGeom prst="rect">
            <a:avLst/>
          </a:prstGeom>
        </p:spPr>
        <p:txBody>
          <a:bodyPr vert="horz" lIns="0" tIns="45720" rIns="0" bIns="45720" rtlCol="0" anchor="t">
            <a:noAutofit/>
          </a:bodyPr>
          <a:lstStyle>
            <a:lvl1pPr marL="0" indent="0" algn="l" defTabSz="914400" rtl="0" eaLnBrk="1" latinLnBrk="0" hangingPunct="1">
              <a:lnSpc>
                <a:spcPct val="100000"/>
              </a:lnSpc>
              <a:spcBef>
                <a:spcPts val="700"/>
              </a:spcBef>
              <a:buClr>
                <a:schemeClr val="accent1"/>
              </a:buClr>
              <a:buSzPct val="85000"/>
              <a:buFont typeface="Wingdings 3" pitchFamily="18" charset="2"/>
              <a:buNone/>
              <a:defRPr sz="2000" kern="1200" baseline="0">
                <a:solidFill>
                  <a:schemeClr val="tx2"/>
                </a:solidFill>
                <a:latin typeface="+mj-lt"/>
                <a:ea typeface="+mn-ea"/>
                <a:cs typeface="+mn-cs"/>
              </a:defRPr>
            </a:lvl1pPr>
            <a:lvl2pPr marL="457200" indent="0" algn="ctr" defTabSz="914400" rtl="0" eaLnBrk="1" latinLnBrk="0" hangingPunct="1">
              <a:lnSpc>
                <a:spcPct val="100000"/>
              </a:lnSpc>
              <a:spcBef>
                <a:spcPts val="700"/>
              </a:spcBef>
              <a:buClr>
                <a:schemeClr val="accent1"/>
              </a:buClr>
              <a:buSzPct val="85000"/>
              <a:buFont typeface="Wingdings 3" pitchFamily="18" charset="2"/>
              <a:buNone/>
              <a:defRPr sz="1600" kern="1200" baseline="0">
                <a:solidFill>
                  <a:schemeClr val="tx1">
                    <a:tint val="75000"/>
                  </a:schemeClr>
                </a:solidFill>
                <a:latin typeface="+mn-lt"/>
                <a:ea typeface="+mn-ea"/>
                <a:cs typeface="+mn-cs"/>
              </a:defRPr>
            </a:lvl2pPr>
            <a:lvl3pPr marL="9144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3pPr>
            <a:lvl4pPr marL="13716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4pPr>
            <a:lvl5pPr marL="18288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5pPr>
            <a:lvl6pPr marL="22860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9pPr>
          </a:lstStyle>
          <a:p>
            <a:pPr algn="ctr">
              <a:spcBef>
                <a:spcPct val="0"/>
              </a:spcBef>
              <a:buClr>
                <a:schemeClr val="tx1"/>
              </a:buClr>
            </a:pPr>
            <a:r>
              <a:rPr lang="en-US" altLang="en-US" sz="2200" b="1" dirty="0">
                <a:solidFill>
                  <a:schemeClr val="tx1"/>
                </a:solidFill>
                <a:effectLst>
                  <a:outerShdw blurRad="38100" dist="38100" dir="2700000" algn="tl">
                    <a:srgbClr val="000000">
                      <a:alpha val="43137"/>
                    </a:srgbClr>
                  </a:outerShdw>
                </a:effectLst>
                <a:latin typeface="Tw Cen MT"/>
                <a:cs typeface="Arial"/>
              </a:rPr>
              <a:t>VICE PRESIDENT * Presenter</a:t>
            </a:r>
            <a:endParaRPr lang="en-US" altLang="en-US" sz="2200" b="1" dirty="0">
              <a:solidFill>
                <a:schemeClr val="tx1"/>
              </a:solidFill>
              <a:effectLst>
                <a:outerShdw blurRad="38100" dist="38100" dir="2700000" algn="tl">
                  <a:srgbClr val="000000">
                    <a:alpha val="43137"/>
                  </a:srgbClr>
                </a:outerShdw>
              </a:effectLst>
              <a:latin typeface="Tw Cen MT" panose="020B0602020104020603" pitchFamily="34" charset="0"/>
              <a:cs typeface="Arial" charset="0"/>
            </a:endParaRPr>
          </a:p>
          <a:p>
            <a:pPr algn="ctr" eaLnBrk="0" hangingPunct="0">
              <a:defRPr/>
            </a:pPr>
            <a:r>
              <a:rPr lang="en-US" sz="2200" b="1" dirty="0">
                <a:solidFill>
                  <a:schemeClr val="tx1"/>
                </a:solidFill>
                <a:effectLst>
                  <a:outerShdw blurRad="38100" dist="38100" dir="2700000" algn="tl">
                    <a:srgbClr val="000000">
                      <a:alpha val="43137"/>
                    </a:srgbClr>
                  </a:outerShdw>
                </a:effectLst>
                <a:latin typeface="Tw Cen MT"/>
                <a:cs typeface="Arial"/>
              </a:rPr>
              <a:t>Phone:	800-858-5256 x 7019</a:t>
            </a:r>
          </a:p>
          <a:p>
            <a:pPr algn="ctr" eaLnBrk="0" hangingPunct="0">
              <a:defRPr/>
            </a:pPr>
            <a:r>
              <a:rPr lang="en-US" sz="2200" b="1" dirty="0">
                <a:solidFill>
                  <a:schemeClr val="tx1"/>
                </a:solidFill>
                <a:effectLst>
                  <a:outerShdw blurRad="38100" dist="38100" dir="2700000" algn="tl">
                    <a:srgbClr val="000000">
                      <a:alpha val="43137"/>
                    </a:srgbClr>
                  </a:outerShdw>
                </a:effectLst>
                <a:latin typeface="Tw Cen MT"/>
                <a:cs typeface="Arial"/>
              </a:rPr>
              <a:t>Direct:	786-264-7019</a:t>
            </a:r>
          </a:p>
          <a:p>
            <a:pPr algn="ctr" eaLnBrk="0" hangingPunct="0">
              <a:defRPr/>
            </a:pPr>
            <a:r>
              <a:rPr lang="en-US" sz="2200" b="1" dirty="0" smtClean="0">
                <a:solidFill>
                  <a:schemeClr val="tx1"/>
                </a:solidFill>
                <a:effectLst>
                  <a:outerShdw blurRad="38100" dist="38100" dir="2700000" algn="tl">
                    <a:srgbClr val="000000">
                      <a:alpha val="43137"/>
                    </a:srgbClr>
                  </a:outerShdw>
                </a:effectLst>
                <a:latin typeface="Tw Cen MT"/>
                <a:cs typeface="Arial"/>
              </a:rPr>
              <a:t>mwilliams@unitedtranzactions.com</a:t>
            </a:r>
            <a:endParaRPr lang="en-US" altLang="en-US" sz="2200" b="1" dirty="0">
              <a:solidFill>
                <a:schemeClr val="tx1"/>
              </a:solidFill>
              <a:effectLst>
                <a:outerShdw blurRad="38100" dist="38100" dir="2700000" algn="tl">
                  <a:srgbClr val="000000">
                    <a:alpha val="43137"/>
                  </a:srgbClr>
                </a:outerShdw>
              </a:effectLst>
              <a:latin typeface="Tw Cen MT" panose="020B0602020104020603" pitchFamily="34" charset="0"/>
              <a:cs typeface="Arial" charset="0"/>
            </a:endParaRPr>
          </a:p>
        </p:txBody>
      </p:sp>
    </p:spTree>
    <p:extLst>
      <p:ext uri="{BB962C8B-B14F-4D97-AF65-F5344CB8AC3E}">
        <p14:creationId xmlns:p14="http://schemas.microsoft.com/office/powerpoint/2010/main" val="2216559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0-#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15"/>
          <p:cNvPicPr>
            <a:picLocks noGrp="1" noChangeAspect="1"/>
          </p:cNvPicPr>
          <p:nvPr>
            <p:ph idx="1"/>
          </p:nvPr>
        </p:nvPicPr>
        <p:blipFill rotWithShape="1">
          <a:blip r:embed="rId3" cstate="print">
            <a:duotone>
              <a:prstClr val="black"/>
              <a:schemeClr val="tx2">
                <a:tint val="45000"/>
                <a:satMod val="400000"/>
              </a:schemeClr>
            </a:duotone>
            <a:extLst>
              <a:ext uri="{28A0092B-C50C-407E-A947-70E740481C1C}">
                <a14:useLocalDpi xmlns:a14="http://schemas.microsoft.com/office/drawing/2010/main" val="0"/>
              </a:ext>
            </a:extLst>
          </a:blip>
          <a:srcRect b="287"/>
          <a:stretch/>
        </p:blipFill>
        <p:spPr>
          <a:xfrm>
            <a:off x="0" y="-17787"/>
            <a:ext cx="12255696" cy="6837687"/>
          </a:xfrm>
          <a:gradFill>
            <a:gsLst>
              <a:gs pos="0">
                <a:srgbClr val="047940"/>
              </a:gs>
              <a:gs pos="37000">
                <a:srgbClr val="047940"/>
              </a:gs>
              <a:gs pos="100000">
                <a:srgbClr val="00B050">
                  <a:alpha val="0"/>
                </a:srgbClr>
              </a:gs>
            </a:gsLst>
            <a:lin ang="5400000" scaled="1"/>
          </a:gradFill>
          <a:effectLst>
            <a:outerShdw blurRad="50800" dist="50800" dir="5400000" algn="ctr" rotWithShape="0">
              <a:srgbClr val="000000"/>
            </a:outerShdw>
          </a:effectLst>
        </p:spPr>
      </p:pic>
      <p:pic>
        <p:nvPicPr>
          <p:cNvPr id="1028" name="Picture 4" descr="CED-LOGO-FINA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26745" y="5352640"/>
            <a:ext cx="2797175" cy="114890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HD-Supply-rev-logo2.sv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8" name="Picture 14" descr="HD Supply White Cap Logo - LogoDix"/>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29323" y="4217741"/>
            <a:ext cx="2992020" cy="81654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Graybar Electrical Supply, Datacomm &amp; Industrial Equipmen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75614" y="2408893"/>
            <a:ext cx="2857500" cy="1104901"/>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WESCO International | Crunchbase"/>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l="8203" t="34544" r="10026" b="35247"/>
          <a:stretch/>
        </p:blipFill>
        <p:spPr bwMode="auto">
          <a:xfrm>
            <a:off x="344591" y="1308100"/>
            <a:ext cx="2750208" cy="1016000"/>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File:Ferguson Enterprises Logo.svg - Wikimedia Commons"/>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63077" y="2911610"/>
            <a:ext cx="3961507" cy="519948"/>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42" descr="Johnstone Supply Announces Member Awards | 2019-04-24 | ACHR News"/>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35628" b="35889"/>
          <a:stretch/>
        </p:blipFill>
        <p:spPr bwMode="auto">
          <a:xfrm>
            <a:off x="4381341" y="1512094"/>
            <a:ext cx="3493013" cy="608012"/>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6"/>
          <p:cNvSpPr txBox="1">
            <a:spLocks noChangeArrowheads="1"/>
          </p:cNvSpPr>
          <p:nvPr/>
        </p:nvSpPr>
        <p:spPr bwMode="auto">
          <a:xfrm>
            <a:off x="0" y="349154"/>
            <a:ext cx="1225569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pPr>
            <a:r>
              <a:rPr lang="en-US" sz="3600" b="1" dirty="0" smtClean="0">
                <a:effectLst>
                  <a:outerShdw blurRad="38100" dist="38100" dir="2700000" algn="tl">
                    <a:srgbClr val="000000">
                      <a:alpha val="43137"/>
                    </a:srgbClr>
                  </a:outerShdw>
                </a:effectLst>
                <a:latin typeface="Tahoma" panose="020B0604030504040204" pitchFamily="34" charset="0"/>
                <a:cs typeface="Tahoma" panose="020B0604030504040204" pitchFamily="34" charset="0"/>
              </a:rPr>
              <a:t>CUSTOMERS INCLUDE</a:t>
            </a:r>
            <a:endParaRPr lang="en-US" sz="3600" b="1" dirty="0">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pic>
        <p:nvPicPr>
          <p:cNvPr id="42" name="Picture 4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65898" y="3990603"/>
            <a:ext cx="1941827" cy="1130143"/>
          </a:xfrm>
          <a:prstGeom prst="rect">
            <a:avLst/>
          </a:prstGeom>
          <a:effectLst>
            <a:innerShdw blurRad="114300">
              <a:prstClr val="black"/>
            </a:innerShdw>
          </a:effectLst>
        </p:spPr>
      </p:pic>
      <p:pic>
        <p:nvPicPr>
          <p:cNvPr id="3" name="Picture 2"/>
          <p:cNvPicPr>
            <a:picLocks noChangeAspect="1"/>
          </p:cNvPicPr>
          <p:nvPr/>
        </p:nvPicPr>
        <p:blipFill>
          <a:blip r:embed="rId12">
            <a:extLst>
              <a:ext uri="{BEBA8EAE-BF5A-486C-A8C5-ECC9F3942E4B}">
                <a14:imgProps xmlns:a14="http://schemas.microsoft.com/office/drawing/2010/main">
                  <a14:imgLayer r:embed="rId13">
                    <a14:imgEffect>
                      <a14:backgroundRemoval t="3008" b="97744" l="792" r="94195">
                        <a14:foregroundMark x1="46174" y1="40602" x2="47757" y2="39098"/>
                        <a14:foregroundMark x1="48021" y1="45865" x2="52770" y2="54135"/>
                      </a14:backgroundRemoval>
                    </a14:imgEffect>
                  </a14:imgLayer>
                </a14:imgProps>
              </a:ext>
              <a:ext uri="{28A0092B-C50C-407E-A947-70E740481C1C}">
                <a14:useLocalDpi xmlns:a14="http://schemas.microsoft.com/office/drawing/2010/main" val="0"/>
              </a:ext>
            </a:extLst>
          </a:blip>
          <a:stretch>
            <a:fillRect/>
          </a:stretch>
        </p:blipFill>
        <p:spPr>
          <a:xfrm>
            <a:off x="8675614" y="1307026"/>
            <a:ext cx="3099438" cy="1087666"/>
          </a:xfrm>
          <a:prstGeom prst="rect">
            <a:avLst/>
          </a:prstGeom>
        </p:spPr>
      </p:pic>
      <p:pic>
        <p:nvPicPr>
          <p:cNvPr id="8" name="Picture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44515" y="3613434"/>
            <a:ext cx="4762500" cy="1457325"/>
          </a:xfrm>
          <a:prstGeom prst="rect">
            <a:avLst/>
          </a:prstGeom>
        </p:spPr>
      </p:pic>
      <p:pic>
        <p:nvPicPr>
          <p:cNvPr id="11" name="Picture 1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31526" y="2645951"/>
            <a:ext cx="2780521" cy="1051266"/>
          </a:xfrm>
          <a:prstGeom prst="rect">
            <a:avLst/>
          </a:prstGeom>
        </p:spPr>
      </p:pic>
      <p:pic>
        <p:nvPicPr>
          <p:cNvPr id="14" name="Picture 13"/>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50168" y="5600700"/>
            <a:ext cx="2939054" cy="729876"/>
          </a:xfrm>
          <a:prstGeom prst="rect">
            <a:avLst/>
          </a:prstGeom>
        </p:spPr>
      </p:pic>
      <p:pic>
        <p:nvPicPr>
          <p:cNvPr id="2" name="Picture 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995578" y="5533768"/>
            <a:ext cx="3929006" cy="823123"/>
          </a:xfrm>
          <a:prstGeom prst="rect">
            <a:avLst/>
          </a:prstGeom>
        </p:spPr>
      </p:pic>
    </p:spTree>
    <p:extLst>
      <p:ext uri="{BB962C8B-B14F-4D97-AF65-F5344CB8AC3E}">
        <p14:creationId xmlns:p14="http://schemas.microsoft.com/office/powerpoint/2010/main" val="11543139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CB662"/>
        </a:solidFill>
        <a:effectLst/>
      </p:bgPr>
    </p:bg>
    <p:spTree>
      <p:nvGrpSpPr>
        <p:cNvPr id="1" name=""/>
        <p:cNvGrpSpPr/>
        <p:nvPr/>
      </p:nvGrpSpPr>
      <p:grpSpPr>
        <a:xfrm>
          <a:off x="0" y="0"/>
          <a:ext cx="0" cy="0"/>
          <a:chOff x="0" y="0"/>
          <a:chExt cx="0" cy="0"/>
        </a:xfrm>
      </p:grpSpPr>
      <p:pic>
        <p:nvPicPr>
          <p:cNvPr id="2" name="Picture 2" descr="A close up of a flower&#10;&#10;Description generated with very high confidence">
            <a:extLst>
              <a:ext uri="{FF2B5EF4-FFF2-40B4-BE49-F238E27FC236}">
                <a16:creationId xmlns:a16="http://schemas.microsoft.com/office/drawing/2014/main" id="{B1B0FA64-BBC8-444A-9D4F-334FD9B318A1}"/>
              </a:ext>
            </a:extLst>
          </p:cNvPr>
          <p:cNvPicPr>
            <a:picLocks noChangeAspect="1"/>
          </p:cNvPicPr>
          <p:nvPr/>
        </p:nvPicPr>
        <p:blipFill rotWithShape="1">
          <a:blip r:embed="rId2"/>
          <a:srcRect t="4173" r="-1" b="13879"/>
          <a:stretch/>
        </p:blipFill>
        <p:spPr>
          <a:xfrm>
            <a:off x="20" y="11"/>
            <a:ext cx="5796277" cy="6857990"/>
          </a:xfrm>
          <a:custGeom>
            <a:avLst/>
            <a:gdLst/>
            <a:ahLst/>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p:spPr>
      </p:pic>
      <p:sp>
        <p:nvSpPr>
          <p:cNvPr id="4" name="Rectangle 3">
            <a:extLst>
              <a:ext uri="{FF2B5EF4-FFF2-40B4-BE49-F238E27FC236}">
                <a16:creationId xmlns:a16="http://schemas.microsoft.com/office/drawing/2014/main" id="{E71436AE-7387-4784-8825-2990D2155690}"/>
              </a:ext>
            </a:extLst>
          </p:cNvPr>
          <p:cNvSpPr/>
          <p:nvPr/>
        </p:nvSpPr>
        <p:spPr>
          <a:xfrm>
            <a:off x="0" y="0"/>
            <a:ext cx="12191047" cy="6848474"/>
          </a:xfrm>
          <a:prstGeom prst="rect">
            <a:avLst/>
          </a:prstGeom>
          <a:solidFill>
            <a:schemeClr val="bg1">
              <a:lumMod val="65000"/>
              <a:lumOff val="3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7" name="Text Placeholder 6">
            <a:extLst>
              <a:ext uri="{FF2B5EF4-FFF2-40B4-BE49-F238E27FC236}">
                <a16:creationId xmlns:a16="http://schemas.microsoft.com/office/drawing/2014/main" id="{C664337A-98B5-498F-8556-BFF0B8D4D5B3}"/>
              </a:ext>
            </a:extLst>
          </p:cNvPr>
          <p:cNvSpPr>
            <a:spLocks noGrp="1"/>
          </p:cNvSpPr>
          <p:nvPr>
            <p:ph type="body" idx="1"/>
          </p:nvPr>
        </p:nvSpPr>
        <p:spPr>
          <a:xfrm>
            <a:off x="5276850" y="280988"/>
            <a:ext cx="7059613" cy="823912"/>
          </a:xfrm>
        </p:spPr>
        <p:txBody>
          <a:bodyPr/>
          <a:lstStyle/>
          <a:p>
            <a:pPr algn="ctr"/>
            <a:r>
              <a:rPr lang="en-US" sz="3000" u="sng" dirty="0">
                <a:solidFill>
                  <a:srgbClr val="FFFFFF"/>
                </a:solidFill>
                <a:cs typeface="Calibri"/>
              </a:rPr>
              <a:t>Adapting to Today's </a:t>
            </a:r>
            <a:r>
              <a:rPr lang="en-US" sz="3000" u="sng" dirty="0" smtClean="0">
                <a:solidFill>
                  <a:srgbClr val="FFFFFF"/>
                </a:solidFill>
                <a:cs typeface="Calibri"/>
              </a:rPr>
              <a:t>Business </a:t>
            </a:r>
            <a:r>
              <a:rPr lang="en-US" sz="3000" u="sng" dirty="0">
                <a:solidFill>
                  <a:srgbClr val="FFFFFF"/>
                </a:solidFill>
                <a:cs typeface="Calibri"/>
              </a:rPr>
              <a:t>Environment</a:t>
            </a:r>
          </a:p>
        </p:txBody>
      </p:sp>
      <p:sp>
        <p:nvSpPr>
          <p:cNvPr id="8" name="Content Placeholder 7">
            <a:extLst>
              <a:ext uri="{FF2B5EF4-FFF2-40B4-BE49-F238E27FC236}">
                <a16:creationId xmlns:a16="http://schemas.microsoft.com/office/drawing/2014/main" id="{0B9B6513-365D-464D-A968-4C4A5B41BA2B}"/>
              </a:ext>
            </a:extLst>
          </p:cNvPr>
          <p:cNvSpPr>
            <a:spLocks noGrp="1"/>
          </p:cNvSpPr>
          <p:nvPr>
            <p:ph sz="half" idx="2"/>
          </p:nvPr>
        </p:nvSpPr>
        <p:spPr>
          <a:xfrm>
            <a:off x="5579916" y="1571918"/>
            <a:ext cx="6612084" cy="5286081"/>
          </a:xfrm>
        </p:spPr>
        <p:txBody>
          <a:bodyPr>
            <a:noAutofit/>
          </a:bodyPr>
          <a:lstStyle/>
          <a:p>
            <a:pPr indent="0">
              <a:spcBef>
                <a:spcPts val="0"/>
              </a:spcBef>
              <a:spcAft>
                <a:spcPts val="0"/>
              </a:spcAft>
              <a:buFont typeface="Arial" panose="020B0604020202020204" pitchFamily="34" charset="0"/>
              <a:buChar char="•"/>
            </a:pPr>
            <a:r>
              <a:rPr lang="en-US" sz="2200" dirty="0" smtClean="0">
                <a:solidFill>
                  <a:schemeClr val="tx1"/>
                </a:solidFill>
                <a:ea typeface="+mn-lt"/>
                <a:cs typeface="+mn-lt"/>
              </a:rPr>
              <a:t>  The </a:t>
            </a:r>
            <a:r>
              <a:rPr lang="en-US" sz="2200" dirty="0">
                <a:solidFill>
                  <a:schemeClr val="tx1"/>
                </a:solidFill>
                <a:ea typeface="+mn-lt"/>
                <a:cs typeface="+mn-lt"/>
              </a:rPr>
              <a:t>past </a:t>
            </a:r>
            <a:r>
              <a:rPr lang="en-US" sz="2200" dirty="0" smtClean="0">
                <a:solidFill>
                  <a:schemeClr val="tx1"/>
                </a:solidFill>
                <a:ea typeface="+mn-lt"/>
                <a:cs typeface="+mn-lt"/>
              </a:rPr>
              <a:t>few months have </a:t>
            </a:r>
            <a:r>
              <a:rPr lang="en-US" sz="2200" dirty="0">
                <a:solidFill>
                  <a:schemeClr val="tx1"/>
                </a:solidFill>
                <a:ea typeface="+mn-lt"/>
                <a:cs typeface="+mn-lt"/>
              </a:rPr>
              <a:t>rewritten </a:t>
            </a:r>
            <a:r>
              <a:rPr lang="en-US" sz="2200" dirty="0" smtClean="0">
                <a:solidFill>
                  <a:schemeClr val="tx1"/>
                </a:solidFill>
                <a:ea typeface="+mn-lt"/>
                <a:cs typeface="+mn-lt"/>
              </a:rPr>
              <a:t>payment </a:t>
            </a:r>
            <a:r>
              <a:rPr lang="en-US" sz="2200" dirty="0">
                <a:solidFill>
                  <a:schemeClr val="tx1"/>
                </a:solidFill>
                <a:ea typeface="+mn-lt"/>
                <a:cs typeface="+mn-lt"/>
              </a:rPr>
              <a:t>rules for merchants of all industries. </a:t>
            </a:r>
            <a:endParaRPr lang="en-US" sz="2200" dirty="0" smtClean="0">
              <a:solidFill>
                <a:schemeClr val="tx1"/>
              </a:solidFill>
              <a:ea typeface="+mn-lt"/>
              <a:cs typeface="+mn-lt"/>
            </a:endParaRPr>
          </a:p>
          <a:p>
            <a:pPr indent="0">
              <a:spcBef>
                <a:spcPts val="0"/>
              </a:spcBef>
              <a:spcAft>
                <a:spcPts val="0"/>
              </a:spcAft>
              <a:buFont typeface="Arial" panose="020B0604020202020204" pitchFamily="34" charset="0"/>
              <a:buChar char="•"/>
            </a:pPr>
            <a:endParaRPr lang="en-US" sz="2200" dirty="0" smtClean="0">
              <a:solidFill>
                <a:schemeClr val="tx1"/>
              </a:solidFill>
              <a:ea typeface="+mn-lt"/>
              <a:cs typeface="+mn-lt"/>
            </a:endParaRPr>
          </a:p>
          <a:p>
            <a:pPr indent="0">
              <a:spcBef>
                <a:spcPts val="0"/>
              </a:spcBef>
              <a:spcAft>
                <a:spcPts val="0"/>
              </a:spcAft>
              <a:buFont typeface="Arial" panose="020B0604020202020204" pitchFamily="34" charset="0"/>
              <a:buChar char="•"/>
            </a:pPr>
            <a:r>
              <a:rPr lang="en-US" sz="2200" dirty="0" smtClean="0">
                <a:solidFill>
                  <a:schemeClr val="tx1"/>
                </a:solidFill>
                <a:ea typeface="+mn-lt"/>
                <a:cs typeface="+mn-lt"/>
              </a:rPr>
              <a:t>  Contactless </a:t>
            </a:r>
            <a:r>
              <a:rPr lang="en-US" sz="2200" dirty="0">
                <a:solidFill>
                  <a:schemeClr val="tx1"/>
                </a:solidFill>
                <a:ea typeface="+mn-lt"/>
                <a:cs typeface="+mn-lt"/>
              </a:rPr>
              <a:t>and electronic payments are a </a:t>
            </a:r>
            <a:r>
              <a:rPr lang="en-US" sz="2200" dirty="0" smtClean="0">
                <a:solidFill>
                  <a:schemeClr val="tx1"/>
                </a:solidFill>
                <a:ea typeface="+mn-lt"/>
                <a:cs typeface="+mn-lt"/>
              </a:rPr>
              <a:t>must-have.</a:t>
            </a:r>
          </a:p>
          <a:p>
            <a:pPr indent="0">
              <a:spcBef>
                <a:spcPts val="0"/>
              </a:spcBef>
              <a:spcAft>
                <a:spcPts val="0"/>
              </a:spcAft>
              <a:buNone/>
            </a:pPr>
            <a:r>
              <a:rPr lang="en-US" sz="2200" dirty="0" smtClean="0">
                <a:solidFill>
                  <a:schemeClr val="tx1"/>
                </a:solidFill>
                <a:ea typeface="+mn-lt"/>
                <a:cs typeface="+mn-lt"/>
              </a:rPr>
              <a:t> </a:t>
            </a:r>
          </a:p>
          <a:p>
            <a:pPr indent="0">
              <a:spcBef>
                <a:spcPts val="0"/>
              </a:spcBef>
              <a:spcAft>
                <a:spcPts val="0"/>
              </a:spcAft>
              <a:buFont typeface="Arial" panose="020B0604020202020204" pitchFamily="34" charset="0"/>
              <a:buChar char="•"/>
            </a:pPr>
            <a:r>
              <a:rPr lang="en-US" sz="2200" dirty="0" smtClean="0">
                <a:solidFill>
                  <a:schemeClr val="tx1"/>
                </a:solidFill>
                <a:ea typeface="+mn-lt"/>
                <a:cs typeface="+mn-lt"/>
              </a:rPr>
              <a:t>  Has your business determined how to facilitate payments amidst COVID-19?</a:t>
            </a:r>
          </a:p>
          <a:p>
            <a:pPr indent="0">
              <a:spcBef>
                <a:spcPts val="0"/>
              </a:spcBef>
              <a:spcAft>
                <a:spcPts val="0"/>
              </a:spcAft>
              <a:buFont typeface="Arial" panose="020B0604020202020204" pitchFamily="34" charset="0"/>
              <a:buChar char="•"/>
            </a:pPr>
            <a:endParaRPr lang="en-US" sz="2200" dirty="0" smtClean="0">
              <a:solidFill>
                <a:schemeClr val="tx1"/>
              </a:solidFill>
              <a:ea typeface="+mn-lt"/>
              <a:cs typeface="+mn-lt"/>
            </a:endParaRPr>
          </a:p>
          <a:p>
            <a:pPr indent="0">
              <a:spcBef>
                <a:spcPts val="0"/>
              </a:spcBef>
              <a:spcAft>
                <a:spcPts val="0"/>
              </a:spcAft>
              <a:buFont typeface="Arial" panose="020B0604020202020204" pitchFamily="34" charset="0"/>
              <a:buChar char="•"/>
            </a:pPr>
            <a:r>
              <a:rPr lang="en-US" sz="2200" dirty="0" smtClean="0">
                <a:solidFill>
                  <a:schemeClr val="tx1"/>
                </a:solidFill>
                <a:ea typeface="+mn-lt"/>
                <a:cs typeface="+mn-lt"/>
              </a:rPr>
              <a:t>  Have you asked yourself: What are the available </a:t>
            </a:r>
            <a:r>
              <a:rPr lang="en-US" sz="2200" dirty="0">
                <a:solidFill>
                  <a:schemeClr val="tx1"/>
                </a:solidFill>
                <a:ea typeface="+mn-lt"/>
                <a:cs typeface="+mn-lt"/>
              </a:rPr>
              <a:t>payment </a:t>
            </a:r>
            <a:r>
              <a:rPr lang="en-US" sz="2200" dirty="0" smtClean="0">
                <a:solidFill>
                  <a:schemeClr val="tx1"/>
                </a:solidFill>
                <a:ea typeface="+mn-lt"/>
                <a:cs typeface="+mn-lt"/>
              </a:rPr>
              <a:t>solutions that can provide for your </a:t>
            </a:r>
            <a:r>
              <a:rPr lang="en-US" sz="2200" dirty="0">
                <a:solidFill>
                  <a:schemeClr val="tx1"/>
                </a:solidFill>
                <a:ea typeface="+mn-lt"/>
                <a:cs typeface="+mn-lt"/>
              </a:rPr>
              <a:t>business </a:t>
            </a:r>
            <a:r>
              <a:rPr lang="en-US" sz="2200" dirty="0" smtClean="0">
                <a:solidFill>
                  <a:schemeClr val="tx1"/>
                </a:solidFill>
                <a:ea typeface="+mn-lt"/>
                <a:cs typeface="+mn-lt"/>
              </a:rPr>
              <a:t>needs?</a:t>
            </a:r>
            <a:endParaRPr lang="en-US" sz="2200" dirty="0">
              <a:solidFill>
                <a:schemeClr val="tx1"/>
              </a:solidFill>
              <a:cs typeface="Calibri"/>
            </a:endParaRPr>
          </a:p>
        </p:txBody>
      </p:sp>
    </p:spTree>
    <p:extLst>
      <p:ext uri="{BB962C8B-B14F-4D97-AF65-F5344CB8AC3E}">
        <p14:creationId xmlns:p14="http://schemas.microsoft.com/office/powerpoint/2010/main" val="6638669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55000"/>
          </a:schemeClr>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664337A-98B5-498F-8556-BFF0B8D4D5B3}"/>
              </a:ext>
            </a:extLst>
          </p:cNvPr>
          <p:cNvSpPr>
            <a:spLocks noGrp="1"/>
          </p:cNvSpPr>
          <p:nvPr>
            <p:ph type="body" idx="1"/>
          </p:nvPr>
        </p:nvSpPr>
        <p:spPr>
          <a:xfrm>
            <a:off x="5200650" y="-166687"/>
            <a:ext cx="7135813" cy="823912"/>
          </a:xfrm>
        </p:spPr>
        <p:txBody>
          <a:bodyPr/>
          <a:lstStyle/>
          <a:p>
            <a:r>
              <a:rPr lang="en-US" sz="3000" u="sng">
                <a:solidFill>
                  <a:srgbClr val="FFFFFF"/>
                </a:solidFill>
                <a:cs typeface="Calibri"/>
              </a:rPr>
              <a:t>Adapting to Today's Businesss Environment</a:t>
            </a:r>
          </a:p>
        </p:txBody>
      </p:sp>
      <p:sp>
        <p:nvSpPr>
          <p:cNvPr id="8" name="Content Placeholder 7">
            <a:extLst>
              <a:ext uri="{FF2B5EF4-FFF2-40B4-BE49-F238E27FC236}">
                <a16:creationId xmlns:a16="http://schemas.microsoft.com/office/drawing/2014/main" id="{0B9B6513-365D-464D-A968-4C4A5B41BA2B}"/>
              </a:ext>
            </a:extLst>
          </p:cNvPr>
          <p:cNvSpPr>
            <a:spLocks noGrp="1"/>
          </p:cNvSpPr>
          <p:nvPr>
            <p:ph sz="half" idx="2"/>
          </p:nvPr>
        </p:nvSpPr>
        <p:spPr>
          <a:xfrm>
            <a:off x="5800725" y="1266825"/>
            <a:ext cx="6335713" cy="3684588"/>
          </a:xfrm>
        </p:spPr>
        <p:txBody>
          <a:bodyPr/>
          <a:lstStyle/>
          <a:p>
            <a:pPr marL="0" indent="0">
              <a:lnSpc>
                <a:spcPct val="150000"/>
              </a:lnSpc>
              <a:spcBef>
                <a:spcPts val="0"/>
              </a:spcBef>
              <a:buNone/>
            </a:pPr>
            <a:r>
              <a:rPr lang="en-US" sz="2000">
                <a:solidFill>
                  <a:schemeClr val="bg1"/>
                </a:solidFill>
                <a:ea typeface="+mn-lt"/>
                <a:cs typeface="+mn-lt"/>
              </a:rPr>
              <a:t>Changes in the global economy, technology adoption, societal norms and consumer behavior will together shape this future. Companies will need to ask: What can we do now to make us ready for what lies beyond?</a:t>
            </a:r>
            <a:endParaRPr lang="en-US">
              <a:solidFill>
                <a:schemeClr val="bg1"/>
              </a:solidFill>
              <a:cs typeface="Calibri"/>
            </a:endParaRPr>
          </a:p>
        </p:txBody>
      </p:sp>
      <p:pic>
        <p:nvPicPr>
          <p:cNvPr id="3" name="Picture 4" descr="A picture containing game, person, playing, holding&#10;&#10;Description generated with very high confidence">
            <a:extLst>
              <a:ext uri="{FF2B5EF4-FFF2-40B4-BE49-F238E27FC236}">
                <a16:creationId xmlns:a16="http://schemas.microsoft.com/office/drawing/2014/main" id="{C4976EF6-1E4E-4497-8F78-DF5771F6A39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59000"/>
                    </a14:imgEffect>
                  </a14:imgLayer>
                </a14:imgProps>
              </a:ext>
            </a:extLst>
          </a:blip>
          <a:stretch>
            <a:fillRect/>
          </a:stretch>
        </p:blipFill>
        <p:spPr>
          <a:xfrm>
            <a:off x="0" y="-28575"/>
            <a:ext cx="12582525" cy="6886575"/>
          </a:xfrm>
          <a:prstGeom prst="rect">
            <a:avLst/>
          </a:prstGeom>
          <a:effectLst>
            <a:glow rad="127000">
              <a:schemeClr val="accent1"/>
            </a:glow>
            <a:softEdge rad="63500"/>
          </a:effectLst>
        </p:spPr>
      </p:pic>
      <p:sp>
        <p:nvSpPr>
          <p:cNvPr id="4" name="Rectangle 3">
            <a:extLst>
              <a:ext uri="{FF2B5EF4-FFF2-40B4-BE49-F238E27FC236}">
                <a16:creationId xmlns:a16="http://schemas.microsoft.com/office/drawing/2014/main" id="{E71436AE-7387-4784-8825-2990D2155690}"/>
              </a:ext>
            </a:extLst>
          </p:cNvPr>
          <p:cNvSpPr/>
          <p:nvPr/>
        </p:nvSpPr>
        <p:spPr>
          <a:xfrm>
            <a:off x="-28575" y="-92455"/>
            <a:ext cx="12611100" cy="6920293"/>
          </a:xfrm>
          <a:prstGeom prst="rect">
            <a:avLst/>
          </a:prstGeom>
          <a:solidFill>
            <a:srgbClr val="00000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10" name="Picture 10" descr="A screenshot of a cell phone&#10;&#10;Description generated with high confidence">
            <a:extLst>
              <a:ext uri="{FF2B5EF4-FFF2-40B4-BE49-F238E27FC236}">
                <a16:creationId xmlns:a16="http://schemas.microsoft.com/office/drawing/2014/main" id="{0B092376-9984-4E7A-8674-A4B93F148F22}"/>
              </a:ext>
            </a:extLst>
          </p:cNvPr>
          <p:cNvPicPr>
            <a:picLocks noChangeAspect="1"/>
          </p:cNvPicPr>
          <p:nvPr/>
        </p:nvPicPr>
        <p:blipFill>
          <a:blip r:embed="rId4"/>
          <a:stretch>
            <a:fillRect/>
          </a:stretch>
        </p:blipFill>
        <p:spPr>
          <a:xfrm>
            <a:off x="678869" y="769143"/>
            <a:ext cx="7981950" cy="18716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Content Placeholder 7">
            <a:extLst>
              <a:ext uri="{FF2B5EF4-FFF2-40B4-BE49-F238E27FC236}">
                <a16:creationId xmlns:a16="http://schemas.microsoft.com/office/drawing/2014/main" id="{640EDD35-661E-47E7-8BBA-9F54CD84D794}"/>
              </a:ext>
            </a:extLst>
          </p:cNvPr>
          <p:cNvSpPr txBox="1">
            <a:spLocks/>
          </p:cNvSpPr>
          <p:nvPr/>
        </p:nvSpPr>
        <p:spPr bwMode="auto">
          <a:xfrm>
            <a:off x="1333500" y="1990725"/>
            <a:ext cx="6630988" cy="36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Font typeface="Arial" panose="020B0604020202020204" pitchFamily="34" charset="0"/>
              <a:buNone/>
            </a:pPr>
            <a:endParaRPr lang="en-US" sz="2000">
              <a:solidFill>
                <a:schemeClr val="bg1"/>
              </a:solidFill>
              <a:cs typeface="Calibri"/>
            </a:endParaRPr>
          </a:p>
        </p:txBody>
      </p:sp>
      <p:sp>
        <p:nvSpPr>
          <p:cNvPr id="6" name="Content Placeholder 7">
            <a:extLst>
              <a:ext uri="{FF2B5EF4-FFF2-40B4-BE49-F238E27FC236}">
                <a16:creationId xmlns:a16="http://schemas.microsoft.com/office/drawing/2014/main" id="{59B5E4CC-F848-425B-A338-1F1FE40F5585}"/>
              </a:ext>
            </a:extLst>
          </p:cNvPr>
          <p:cNvSpPr txBox="1">
            <a:spLocks/>
          </p:cNvSpPr>
          <p:nvPr/>
        </p:nvSpPr>
        <p:spPr bwMode="auto">
          <a:xfrm>
            <a:off x="2667000" y="2276475"/>
            <a:ext cx="6630988" cy="36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Font typeface="Arial" panose="020B0604020202020204" pitchFamily="34" charset="0"/>
              <a:buNone/>
            </a:pPr>
            <a:endParaRPr lang="en-US" sz="2000">
              <a:solidFill>
                <a:schemeClr val="bg1"/>
              </a:solidFill>
              <a:cs typeface="Calibri"/>
            </a:endParaRPr>
          </a:p>
        </p:txBody>
      </p:sp>
      <p:sp>
        <p:nvSpPr>
          <p:cNvPr id="13" name="Content Placeholder 7">
            <a:extLst>
              <a:ext uri="{FF2B5EF4-FFF2-40B4-BE49-F238E27FC236}">
                <a16:creationId xmlns:a16="http://schemas.microsoft.com/office/drawing/2014/main" id="{2B67283A-19A8-4F4C-8741-E2141E527BC9}"/>
              </a:ext>
            </a:extLst>
          </p:cNvPr>
          <p:cNvSpPr txBox="1">
            <a:spLocks/>
          </p:cNvSpPr>
          <p:nvPr/>
        </p:nvSpPr>
        <p:spPr bwMode="auto">
          <a:xfrm>
            <a:off x="678869" y="3199822"/>
            <a:ext cx="10972800" cy="139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3200" b="1" dirty="0">
                <a:solidFill>
                  <a:srgbClr val="FFFFFF"/>
                </a:solidFill>
                <a:effectLst>
                  <a:outerShdw blurRad="38100" dist="38100" dir="2700000" algn="tl">
                    <a:srgbClr val="000000">
                      <a:alpha val="43137"/>
                    </a:srgbClr>
                  </a:outerShdw>
                </a:effectLst>
                <a:ea typeface="+mn-lt"/>
                <a:cs typeface="+mn-lt"/>
              </a:rPr>
              <a:t>  </a:t>
            </a:r>
            <a:r>
              <a:rPr lang="en-US" sz="3200" dirty="0">
                <a:solidFill>
                  <a:srgbClr val="FFFFFF"/>
                </a:solidFill>
                <a:effectLst>
                  <a:outerShdw blurRad="38100" dist="38100" dir="2700000" algn="tl">
                    <a:srgbClr val="000000">
                      <a:alpha val="43137"/>
                    </a:srgbClr>
                  </a:outerShdw>
                </a:effectLst>
                <a:ea typeface="+mn-lt"/>
                <a:cs typeface="+mn-lt"/>
              </a:rPr>
              <a:t>Changes in the global economy, technology adoption, societal norms and consumer behavior will </a:t>
            </a:r>
            <a:r>
              <a:rPr lang="en-US" sz="3200" dirty="0" smtClean="0">
                <a:solidFill>
                  <a:srgbClr val="FFFFFF"/>
                </a:solidFill>
                <a:effectLst>
                  <a:outerShdw blurRad="38100" dist="38100" dir="2700000" algn="tl">
                    <a:srgbClr val="000000">
                      <a:alpha val="43137"/>
                    </a:srgbClr>
                  </a:outerShdw>
                </a:effectLst>
                <a:ea typeface="+mn-lt"/>
                <a:cs typeface="+mn-lt"/>
              </a:rPr>
              <a:t>shape the </a:t>
            </a:r>
            <a:r>
              <a:rPr lang="en-US" sz="3200" dirty="0">
                <a:solidFill>
                  <a:srgbClr val="FFFFFF"/>
                </a:solidFill>
                <a:effectLst>
                  <a:outerShdw blurRad="38100" dist="38100" dir="2700000" algn="tl">
                    <a:srgbClr val="000000">
                      <a:alpha val="43137"/>
                    </a:srgbClr>
                  </a:outerShdw>
                </a:effectLst>
                <a:ea typeface="+mn-lt"/>
                <a:cs typeface="+mn-lt"/>
              </a:rPr>
              <a:t>future. </a:t>
            </a:r>
            <a:endParaRPr lang="en-US" sz="3200" dirty="0" smtClean="0">
              <a:solidFill>
                <a:srgbClr val="FFFFFF"/>
              </a:solidFill>
              <a:effectLst>
                <a:outerShdw blurRad="38100" dist="38100" dir="2700000" algn="tl">
                  <a:srgbClr val="000000">
                    <a:alpha val="43137"/>
                  </a:srgbClr>
                </a:outerShdw>
              </a:effectLst>
              <a:ea typeface="+mn-lt"/>
              <a:cs typeface="+mn-lt"/>
            </a:endParaRPr>
          </a:p>
          <a:p>
            <a:pPr>
              <a:buNone/>
            </a:pPr>
            <a:endParaRPr lang="en-US" sz="3200" b="1" dirty="0">
              <a:solidFill>
                <a:srgbClr val="FFFFFF"/>
              </a:solidFill>
              <a:effectLst>
                <a:outerShdw blurRad="38100" dist="38100" dir="2700000" algn="tl">
                  <a:srgbClr val="000000">
                    <a:alpha val="43137"/>
                  </a:srgbClr>
                </a:outerShdw>
              </a:effectLst>
              <a:ea typeface="+mn-lt"/>
              <a:cs typeface="+mn-lt"/>
            </a:endParaRPr>
          </a:p>
          <a:p>
            <a:pPr algn="ctr">
              <a:buNone/>
            </a:pPr>
            <a:r>
              <a:rPr lang="en-US" sz="4400" b="1" dirty="0" smtClean="0">
                <a:solidFill>
                  <a:srgbClr val="FFFFFF"/>
                </a:solidFill>
                <a:effectLst>
                  <a:outerShdw blurRad="38100" dist="38100" dir="2700000" algn="tl">
                    <a:srgbClr val="000000">
                      <a:alpha val="43137"/>
                    </a:srgbClr>
                  </a:outerShdw>
                </a:effectLst>
                <a:ea typeface="+mn-lt"/>
                <a:cs typeface="+mn-lt"/>
              </a:rPr>
              <a:t>What </a:t>
            </a:r>
            <a:r>
              <a:rPr lang="en-US" sz="4400" b="1" dirty="0">
                <a:solidFill>
                  <a:srgbClr val="FFFFFF"/>
                </a:solidFill>
                <a:effectLst>
                  <a:outerShdw blurRad="38100" dist="38100" dir="2700000" algn="tl">
                    <a:srgbClr val="000000">
                      <a:alpha val="43137"/>
                    </a:srgbClr>
                  </a:outerShdw>
                </a:effectLst>
                <a:ea typeface="+mn-lt"/>
                <a:cs typeface="+mn-lt"/>
              </a:rPr>
              <a:t>can we do now to make us ready for what </a:t>
            </a:r>
            <a:r>
              <a:rPr lang="en-US" sz="4400" b="1" dirty="0" smtClean="0">
                <a:solidFill>
                  <a:srgbClr val="FFFFFF"/>
                </a:solidFill>
                <a:effectLst>
                  <a:outerShdw blurRad="38100" dist="38100" dir="2700000" algn="tl">
                    <a:srgbClr val="000000">
                      <a:alpha val="43137"/>
                    </a:srgbClr>
                  </a:outerShdw>
                </a:effectLst>
                <a:ea typeface="+mn-lt"/>
                <a:cs typeface="+mn-lt"/>
              </a:rPr>
              <a:t>lies beyond</a:t>
            </a:r>
            <a:r>
              <a:rPr lang="en-US" sz="4400" b="1" dirty="0">
                <a:solidFill>
                  <a:srgbClr val="FFFFFF"/>
                </a:solidFill>
                <a:effectLst>
                  <a:outerShdw blurRad="38100" dist="38100" dir="2700000" algn="tl">
                    <a:srgbClr val="000000">
                      <a:alpha val="43137"/>
                    </a:srgbClr>
                  </a:outerShdw>
                </a:effectLst>
                <a:ea typeface="+mn-lt"/>
                <a:cs typeface="+mn-lt"/>
              </a:rPr>
              <a:t>?</a:t>
            </a:r>
            <a:endParaRPr lang="en-US" sz="4400" b="1" dirty="0">
              <a:solidFill>
                <a:srgbClr val="FFFFFF"/>
              </a:solidFill>
              <a:effectLst>
                <a:outerShdw blurRad="38100" dist="38100" dir="2700000" algn="tl">
                  <a:srgbClr val="000000">
                    <a:alpha val="43137"/>
                  </a:srgbClr>
                </a:outerShdw>
              </a:effectLst>
            </a:endParaRPr>
          </a:p>
          <a:p>
            <a:pPr>
              <a:buNone/>
            </a:pPr>
            <a:endParaRPr lang="en-US" sz="3200" b="1" dirty="0">
              <a:solidFill>
                <a:srgbClr val="FFFFFF"/>
              </a:solidFill>
              <a:effectLst>
                <a:outerShdw blurRad="38100" dist="38100" dir="2700000" algn="tl">
                  <a:srgbClr val="000000">
                    <a:alpha val="43137"/>
                  </a:srgbClr>
                </a:outerShdw>
              </a:effectLst>
            </a:endParaRPr>
          </a:p>
          <a:p>
            <a:pPr marL="0" indent="0">
              <a:lnSpc>
                <a:spcPct val="150000"/>
              </a:lnSpc>
              <a:spcBef>
                <a:spcPts val="0"/>
              </a:spcBef>
              <a:buFont typeface="Arial" panose="020B0604020202020204" pitchFamily="34" charset="0"/>
              <a:buNone/>
            </a:pPr>
            <a:endParaRPr lang="en-US" sz="3200" b="1" dirty="0">
              <a:solidFill>
                <a:srgbClr val="FFFFFF"/>
              </a:solidFill>
              <a:effectLst>
                <a:outerShdw blurRad="38100" dist="38100" dir="2700000" algn="tl">
                  <a:srgbClr val="000000">
                    <a:alpha val="43137"/>
                  </a:srgbClr>
                </a:outerShdw>
              </a:effectLst>
              <a:cs typeface="Calibri"/>
            </a:endParaRPr>
          </a:p>
        </p:txBody>
      </p:sp>
    </p:spTree>
    <p:extLst>
      <p:ext uri="{BB962C8B-B14F-4D97-AF65-F5344CB8AC3E}">
        <p14:creationId xmlns:p14="http://schemas.microsoft.com/office/powerpoint/2010/main" val="3504891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endParaRPr lang="en-US" altLang="en-US"/>
          </a:p>
        </p:txBody>
      </p:sp>
      <p:pic>
        <p:nvPicPr>
          <p:cNvPr id="4099"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rcRect t="8383" b="7632"/>
          <a:stretch>
            <a:fillRect/>
          </a:stretch>
        </p:blipFill>
        <p:spPr>
          <a:xfrm>
            <a:off x="0" y="0"/>
            <a:ext cx="12192000" cy="6870700"/>
          </a:xfrm>
        </p:spPr>
      </p:pic>
      <p:sp>
        <p:nvSpPr>
          <p:cNvPr id="4" name="Rectangle 3"/>
          <p:cNvSpPr/>
          <p:nvPr/>
        </p:nvSpPr>
        <p:spPr>
          <a:xfrm>
            <a:off x="0" y="0"/>
            <a:ext cx="12192000" cy="6908800"/>
          </a:xfrm>
          <a:prstGeom prst="rect">
            <a:avLst/>
          </a:prstGeom>
          <a:solidFill>
            <a:srgbClr val="000000">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101" name="TextBox 4"/>
          <p:cNvSpPr txBox="1">
            <a:spLocks noChangeArrowheads="1"/>
          </p:cNvSpPr>
          <p:nvPr/>
        </p:nvSpPr>
        <p:spPr bwMode="auto">
          <a:xfrm>
            <a:off x="347663" y="149225"/>
            <a:ext cx="114966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3600" b="1" dirty="0" smtClean="0">
                <a:effectLst>
                  <a:outerShdw blurRad="38100" dist="38100" dir="2700000" algn="tl">
                    <a:srgbClr val="000000">
                      <a:alpha val="43137"/>
                    </a:srgbClr>
                  </a:outerShdw>
                </a:effectLst>
                <a:latin typeface="Tahoma" panose="020B0604030504040204" pitchFamily="34" charset="0"/>
                <a:cs typeface="Tahoma" panose="020B0604030504040204" pitchFamily="34" charset="0"/>
              </a:rPr>
              <a:t>CONTACTLESS </a:t>
            </a:r>
            <a:r>
              <a:rPr lang="en-US" altLang="en-US" sz="3600" b="1" dirty="0">
                <a:effectLst>
                  <a:outerShdw blurRad="38100" dist="38100" dir="2700000" algn="tl">
                    <a:srgbClr val="000000">
                      <a:alpha val="43137"/>
                    </a:srgbClr>
                  </a:outerShdw>
                </a:effectLst>
                <a:latin typeface="Tahoma" panose="020B0604030504040204" pitchFamily="34" charset="0"/>
                <a:cs typeface="Tahoma" panose="020B0604030504040204" pitchFamily="34" charset="0"/>
              </a:rPr>
              <a:t>PAYMENTS</a:t>
            </a:r>
          </a:p>
        </p:txBody>
      </p:sp>
      <p:pic>
        <p:nvPicPr>
          <p:cNvPr id="4109" name="Picture 1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60721" y="4649692"/>
            <a:ext cx="7032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0" name="Picture 2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19838" y="2002220"/>
            <a:ext cx="709612"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1" name="Picture 2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40941" y="2936184"/>
            <a:ext cx="703262"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p:nvPr/>
        </p:nvSpPr>
        <p:spPr>
          <a:xfrm>
            <a:off x="7230501" y="3062540"/>
            <a:ext cx="3297799" cy="461665"/>
          </a:xfrm>
          <a:prstGeom prst="rect">
            <a:avLst/>
          </a:prstGeom>
          <a:noFill/>
        </p:spPr>
        <p:txBody>
          <a:bodyPr wrap="square">
            <a:spAutoFit/>
          </a:bodyPr>
          <a:lstStyle/>
          <a:p>
            <a:pPr eaLnBrk="1" fontAlgn="auto" hangingPunct="1">
              <a:spcBef>
                <a:spcPts val="0"/>
              </a:spcBef>
              <a:spcAft>
                <a:spcPts val="0"/>
              </a:spcAft>
              <a:defRPr/>
            </a:pPr>
            <a:r>
              <a:rPr lang="en-US" sz="2400" dirty="0">
                <a:latin typeface="Tahoma" panose="020B0604030504040204" pitchFamily="34" charset="0"/>
                <a:ea typeface="Tahoma" panose="020B0604030504040204" pitchFamily="34" charset="0"/>
                <a:cs typeface="Tahoma" panose="020B0604030504040204" pitchFamily="34" charset="0"/>
              </a:rPr>
              <a:t>Credit Card Processing</a:t>
            </a:r>
          </a:p>
        </p:txBody>
      </p:sp>
      <p:sp>
        <p:nvSpPr>
          <p:cNvPr id="18" name="TextBox 17"/>
          <p:cNvSpPr txBox="1"/>
          <p:nvPr/>
        </p:nvSpPr>
        <p:spPr>
          <a:xfrm>
            <a:off x="7236511" y="4649692"/>
            <a:ext cx="3291789" cy="646331"/>
          </a:xfrm>
          <a:prstGeom prst="rect">
            <a:avLst/>
          </a:prstGeom>
          <a:noFill/>
        </p:spPr>
        <p:txBody>
          <a:bodyPr wrap="square">
            <a:spAutoFit/>
          </a:bodyPr>
          <a:lstStyle/>
          <a:p>
            <a:pPr eaLnBrk="1" fontAlgn="auto" hangingPunct="1">
              <a:lnSpc>
                <a:spcPct val="150000"/>
              </a:lnSpc>
              <a:spcBef>
                <a:spcPts val="0"/>
              </a:spcBef>
              <a:spcAft>
                <a:spcPts val="0"/>
              </a:spcAft>
              <a:defRPr/>
            </a:pPr>
            <a:r>
              <a:rPr lang="en-US" sz="2400" dirty="0">
                <a:latin typeface="Tahoma" panose="020B0604030504040204" pitchFamily="34" charset="0"/>
                <a:ea typeface="Tahoma" panose="020B0604030504040204" pitchFamily="34" charset="0"/>
                <a:cs typeface="Tahoma" panose="020B0604030504040204" pitchFamily="34" charset="0"/>
              </a:rPr>
              <a:t>Online </a:t>
            </a:r>
            <a:r>
              <a:rPr lang="en-US" sz="2400" dirty="0" smtClean="0">
                <a:latin typeface="Tahoma" panose="020B0604030504040204" pitchFamily="34" charset="0"/>
                <a:ea typeface="Tahoma" panose="020B0604030504040204" pitchFamily="34" charset="0"/>
                <a:cs typeface="Tahoma" panose="020B0604030504040204" pitchFamily="34" charset="0"/>
              </a:rPr>
              <a:t>Payment </a:t>
            </a:r>
            <a:r>
              <a:rPr lang="en-US" sz="2400" dirty="0">
                <a:latin typeface="Tahoma" panose="020B0604030504040204" pitchFamily="34" charset="0"/>
                <a:ea typeface="Tahoma" panose="020B0604030504040204" pitchFamily="34" charset="0"/>
                <a:cs typeface="Tahoma" panose="020B0604030504040204" pitchFamily="34" charset="0"/>
              </a:rPr>
              <a:t>Portal</a:t>
            </a:r>
          </a:p>
        </p:txBody>
      </p:sp>
      <p:sp>
        <p:nvSpPr>
          <p:cNvPr id="19" name="TextBox 18"/>
          <p:cNvSpPr txBox="1"/>
          <p:nvPr/>
        </p:nvSpPr>
        <p:spPr>
          <a:xfrm>
            <a:off x="7245742" y="2056990"/>
            <a:ext cx="2761858" cy="646331"/>
          </a:xfrm>
          <a:prstGeom prst="rect">
            <a:avLst/>
          </a:prstGeom>
          <a:noFill/>
        </p:spPr>
        <p:txBody>
          <a:bodyPr wrap="square">
            <a:spAutoFit/>
          </a:bodyPr>
          <a:lstStyle/>
          <a:p>
            <a:pPr eaLnBrk="1" fontAlgn="auto" hangingPunct="1">
              <a:lnSpc>
                <a:spcPct val="150000"/>
              </a:lnSpc>
              <a:spcBef>
                <a:spcPts val="0"/>
              </a:spcBef>
              <a:spcAft>
                <a:spcPts val="0"/>
              </a:spcAft>
              <a:defRPr/>
            </a:pPr>
            <a:r>
              <a:rPr lang="en-US" sz="2400" dirty="0">
                <a:latin typeface="Tahoma" panose="020B0604030504040204" pitchFamily="34" charset="0"/>
                <a:ea typeface="Tahoma" panose="020B0604030504040204" pitchFamily="34" charset="0"/>
                <a:cs typeface="Tahoma" panose="020B0604030504040204" pitchFamily="34" charset="0"/>
              </a:rPr>
              <a:t>ACH </a:t>
            </a:r>
            <a:r>
              <a:rPr lang="en-US" sz="2400" dirty="0" smtClean="0">
                <a:latin typeface="Tahoma" panose="020B0604030504040204" pitchFamily="34" charset="0"/>
                <a:ea typeface="Tahoma" panose="020B0604030504040204" pitchFamily="34" charset="0"/>
                <a:cs typeface="Tahoma" panose="020B0604030504040204" pitchFamily="34" charset="0"/>
              </a:rPr>
              <a:t>Processing</a:t>
            </a:r>
            <a:endParaRPr lang="en-US" sz="1400" dirty="0">
              <a:latin typeface="Tahoma" panose="020B0604030504040204" pitchFamily="34" charset="0"/>
              <a:ea typeface="Tahoma" panose="020B0604030504040204" pitchFamily="34" charset="0"/>
              <a:cs typeface="Tahoma" panose="020B0604030504040204" pitchFamily="34" charset="0"/>
            </a:endParaRPr>
          </a:p>
        </p:txBody>
      </p:sp>
      <p:sp>
        <p:nvSpPr>
          <p:cNvPr id="20" name="TextBox 19"/>
          <p:cNvSpPr txBox="1"/>
          <p:nvPr/>
        </p:nvSpPr>
        <p:spPr>
          <a:xfrm>
            <a:off x="7245743" y="5551704"/>
            <a:ext cx="2507858" cy="646331"/>
          </a:xfrm>
          <a:prstGeom prst="rect">
            <a:avLst/>
          </a:prstGeom>
          <a:noFill/>
        </p:spPr>
        <p:txBody>
          <a:bodyPr wrap="square">
            <a:spAutoFit/>
          </a:bodyPr>
          <a:lstStyle/>
          <a:p>
            <a:pPr eaLnBrk="1" fontAlgn="auto" hangingPunct="1">
              <a:lnSpc>
                <a:spcPct val="150000"/>
              </a:lnSpc>
              <a:spcBef>
                <a:spcPts val="0"/>
              </a:spcBef>
              <a:spcAft>
                <a:spcPts val="0"/>
              </a:spcAft>
              <a:defRPr/>
            </a:pPr>
            <a:r>
              <a:rPr lang="en-US" sz="2400">
                <a:latin typeface="Tahoma" panose="020B0604030504040204" pitchFamily="34" charset="0"/>
                <a:ea typeface="Tahoma" panose="020B0604030504040204" pitchFamily="34" charset="0"/>
                <a:cs typeface="Tahoma" panose="020B0604030504040204" pitchFamily="34" charset="0"/>
              </a:rPr>
              <a:t>Mobile Deposit</a:t>
            </a:r>
          </a:p>
        </p:txBody>
      </p:sp>
      <p:sp>
        <p:nvSpPr>
          <p:cNvPr id="28" name="TextBox 27"/>
          <p:cNvSpPr txBox="1"/>
          <p:nvPr/>
        </p:nvSpPr>
        <p:spPr>
          <a:xfrm>
            <a:off x="7236512" y="3835162"/>
            <a:ext cx="3672242" cy="646331"/>
          </a:xfrm>
          <a:prstGeom prst="rect">
            <a:avLst/>
          </a:prstGeom>
          <a:noFill/>
        </p:spPr>
        <p:txBody>
          <a:bodyPr wrap="square">
            <a:spAutoFit/>
          </a:bodyPr>
          <a:lstStyle/>
          <a:p>
            <a:pPr eaLnBrk="1" fontAlgn="auto" hangingPunct="1">
              <a:lnSpc>
                <a:spcPct val="150000"/>
              </a:lnSpc>
              <a:spcBef>
                <a:spcPts val="0"/>
              </a:spcBef>
              <a:spcAft>
                <a:spcPts val="0"/>
              </a:spcAft>
              <a:defRPr/>
            </a:pPr>
            <a:r>
              <a:rPr lang="en-US" sz="2400" dirty="0">
                <a:latin typeface="Tahoma" panose="020B0604030504040204" pitchFamily="34" charset="0"/>
                <a:ea typeface="Tahoma" panose="020B0604030504040204" pitchFamily="34" charset="0"/>
                <a:cs typeface="Tahoma" panose="020B0604030504040204" pitchFamily="34" charset="0"/>
              </a:rPr>
              <a:t>Credit Card Surcharging</a:t>
            </a:r>
          </a:p>
        </p:txBody>
      </p:sp>
      <p:pic>
        <p:nvPicPr>
          <p:cNvPr id="1026" name="Picture 2" descr="Payment Processing Trends ISVs Should NOT Ignore | VARTECH Nation"/>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939" t="24508" b="16301"/>
          <a:stretch/>
        </p:blipFill>
        <p:spPr bwMode="auto">
          <a:xfrm>
            <a:off x="514585" y="2312763"/>
            <a:ext cx="2426006" cy="1649388"/>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descr="How to Accept Credit Cards Over the Phone - business.com"/>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873" r="17526" b="16442"/>
          <a:stretch/>
        </p:blipFill>
        <p:spPr bwMode="auto">
          <a:xfrm>
            <a:off x="2564159" y="3967479"/>
            <a:ext cx="2344391" cy="1631452"/>
          </a:xfrm>
          <a:prstGeom prst="snip2DiagRect">
            <a:avLst>
              <a:gd name="adj1" fmla="val 16768"/>
              <a:gd name="adj2" fmla="val 0"/>
            </a:avLst>
          </a:prstGeom>
          <a:solidFill>
            <a:srgbClr val="FFFFFF">
              <a:shade val="85000"/>
            </a:srgbClr>
          </a:solidFill>
          <a:ln w="88900" cap="sq">
            <a:no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34" name="Picture 10" descr="Online Bill Payment Now Available"/>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3066"/>
          <a:stretch/>
        </p:blipFill>
        <p:spPr bwMode="auto">
          <a:xfrm>
            <a:off x="2534012" y="2296500"/>
            <a:ext cx="2369620" cy="1642172"/>
          </a:xfrm>
          <a:prstGeom prst="snip2DiagRect">
            <a:avLst/>
          </a:prstGeom>
          <a:solidFill>
            <a:srgbClr val="FFFFFF">
              <a:shade val="85000"/>
            </a:srgbClr>
          </a:solidFill>
          <a:ln w="88900" cap="sq">
            <a:no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pSp>
        <p:nvGrpSpPr>
          <p:cNvPr id="6" name="Group 5"/>
          <p:cNvGrpSpPr/>
          <p:nvPr/>
        </p:nvGrpSpPr>
        <p:grpSpPr>
          <a:xfrm>
            <a:off x="6360721" y="3758354"/>
            <a:ext cx="703262" cy="703263"/>
            <a:chOff x="5173553" y="2898822"/>
            <a:chExt cx="703262" cy="703263"/>
          </a:xfrm>
        </p:grpSpPr>
        <p:pic>
          <p:nvPicPr>
            <p:cNvPr id="29" name="Picture 2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73553" y="2898822"/>
              <a:ext cx="703262" cy="703263"/>
            </a:xfrm>
            <a:prstGeom prst="rect">
              <a:avLst/>
            </a:prstGeom>
            <a:noFill/>
            <a:ln>
              <a:noFill/>
            </a:ln>
          </p:spPr>
        </p:pic>
        <p:pic>
          <p:nvPicPr>
            <p:cNvPr id="7" name="Picture 6"/>
            <p:cNvPicPr>
              <a:picLocks noChangeAspect="1"/>
            </p:cNvPicPr>
            <p:nvPr/>
          </p:nvPicPr>
          <p:blipFill rotWithShape="1">
            <a:blip r:embed="rId9" cstate="print">
              <a:extLst>
                <a:ext uri="{28A0092B-C50C-407E-A947-70E740481C1C}">
                  <a14:useLocalDpi xmlns:a14="http://schemas.microsoft.com/office/drawing/2010/main" val="0"/>
                </a:ext>
              </a:extLst>
            </a:blip>
            <a:srcRect t="-14657" b="4095"/>
            <a:stretch/>
          </p:blipFill>
          <p:spPr>
            <a:xfrm>
              <a:off x="5297532" y="2986880"/>
              <a:ext cx="464172" cy="513198"/>
            </a:xfrm>
            <a:prstGeom prst="rect">
              <a:avLst/>
            </a:prstGeom>
            <a:solidFill>
              <a:schemeClr val="tx1"/>
            </a:solidFill>
          </p:spPr>
        </p:pic>
      </p:grpSp>
      <p:grpSp>
        <p:nvGrpSpPr>
          <p:cNvPr id="5" name="Group 4"/>
          <p:cNvGrpSpPr/>
          <p:nvPr/>
        </p:nvGrpSpPr>
        <p:grpSpPr>
          <a:xfrm>
            <a:off x="6361113" y="5518366"/>
            <a:ext cx="709612" cy="709613"/>
            <a:chOff x="5192713" y="5518366"/>
            <a:chExt cx="709612" cy="709613"/>
          </a:xfrm>
        </p:grpSpPr>
        <p:grpSp>
          <p:nvGrpSpPr>
            <p:cNvPr id="3" name="Group 2"/>
            <p:cNvGrpSpPr/>
            <p:nvPr/>
          </p:nvGrpSpPr>
          <p:grpSpPr>
            <a:xfrm>
              <a:off x="5192713" y="5518366"/>
              <a:ext cx="709612" cy="709613"/>
              <a:chOff x="5192713" y="5619750"/>
              <a:chExt cx="709612" cy="709613"/>
            </a:xfrm>
          </p:grpSpPr>
          <p:pic>
            <p:nvPicPr>
              <p:cNvPr id="4112" name="Picture 2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92713" y="5619750"/>
                <a:ext cx="709612"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10" cstate="print">
                <a:extLst>
                  <a:ext uri="{BEBA8EAE-BF5A-486C-A8C5-ECC9F3942E4B}">
                    <a14:imgProps xmlns:a14="http://schemas.microsoft.com/office/drawing/2010/main">
                      <a14:imgLayer r:embed="rId11">
                        <a14:imgEffect>
                          <a14:saturation sat="66000"/>
                        </a14:imgEffect>
                      </a14:imgLayer>
                    </a14:imgProps>
                  </a:ext>
                  <a:ext uri="{28A0092B-C50C-407E-A947-70E740481C1C}">
                    <a14:useLocalDpi xmlns:a14="http://schemas.microsoft.com/office/drawing/2010/main" val="0"/>
                  </a:ext>
                </a:extLst>
              </a:blip>
              <a:stretch>
                <a:fillRect/>
              </a:stretch>
            </p:blipFill>
            <p:spPr>
              <a:xfrm>
                <a:off x="5328444" y="5738021"/>
                <a:ext cx="446088" cy="446088"/>
              </a:xfrm>
              <a:prstGeom prst="rect">
                <a:avLst/>
              </a:prstGeom>
            </p:spPr>
          </p:pic>
        </p:grpSp>
        <p:pic>
          <p:nvPicPr>
            <p:cNvPr id="13" name="Picture 12"/>
            <p:cNvPicPr>
              <a:picLocks noChangeAspect="1"/>
            </p:cNvPicPr>
            <p:nvPr/>
          </p:nvPicPr>
          <p:blipFill rotWithShape="1">
            <a:blip r:embed="rId12" cstate="print">
              <a:extLst>
                <a:ext uri="{28A0092B-C50C-407E-A947-70E740481C1C}">
                  <a14:useLocalDpi xmlns:a14="http://schemas.microsoft.com/office/drawing/2010/main" val="0"/>
                </a:ext>
              </a:extLst>
            </a:blip>
            <a:srcRect t="9241"/>
            <a:stretch/>
          </p:blipFill>
          <p:spPr>
            <a:xfrm>
              <a:off x="5290734" y="5635624"/>
              <a:ext cx="506024" cy="459262"/>
            </a:xfrm>
            <a:prstGeom prst="rect">
              <a:avLst/>
            </a:prstGeom>
            <a:solidFill>
              <a:schemeClr val="tx1"/>
            </a:solidFill>
          </p:spPr>
        </p:pic>
      </p:grpSp>
      <p:sp>
        <p:nvSpPr>
          <p:cNvPr id="40" name="TextBox 4"/>
          <p:cNvSpPr txBox="1">
            <a:spLocks noChangeArrowheads="1"/>
          </p:cNvSpPr>
          <p:nvPr/>
        </p:nvSpPr>
        <p:spPr bwMode="auto">
          <a:xfrm>
            <a:off x="389852" y="948230"/>
            <a:ext cx="114966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t>COVID-19 has caused a drastic shift in the way merchants do business. Businesses are pivoting away from face-to-face exchanges to contactless solutions during </a:t>
            </a:r>
            <a:r>
              <a:rPr lang="en-US" sz="2400" dirty="0" smtClean="0"/>
              <a:t>this pandemic.</a:t>
            </a:r>
            <a:endParaRPr lang="en-US" sz="2400" dirty="0"/>
          </a:p>
        </p:txBody>
      </p:sp>
      <p:pic>
        <p:nvPicPr>
          <p:cNvPr id="1028" name="Picture 4" descr="Deposit Checks with Your Smartphone | NWCU"/>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12590" r="9408"/>
          <a:stretch/>
        </p:blipFill>
        <p:spPr bwMode="auto">
          <a:xfrm>
            <a:off x="544286" y="3989121"/>
            <a:ext cx="2464435" cy="1590519"/>
          </a:xfrm>
          <a:prstGeom prst="snip2DiagRect">
            <a:avLst/>
          </a:prstGeom>
          <a:solidFill>
            <a:srgbClr val="FFFFFF">
              <a:shade val="85000"/>
            </a:srgbClr>
          </a:solidFill>
          <a:ln w="88900" cap="sq">
            <a:no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28225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p:cNvPicPr>
            <a:picLocks noChangeAspect="1"/>
          </p:cNvPicPr>
          <p:nvPr/>
        </p:nvPicPr>
        <p:blipFill>
          <a:blip r:embed="rId2">
            <a:extLst>
              <a:ext uri="{28A0092B-C50C-407E-A947-70E740481C1C}">
                <a14:useLocalDpi xmlns:a14="http://schemas.microsoft.com/office/drawing/2010/main" val="0"/>
              </a:ext>
            </a:extLst>
          </a:blip>
          <a:srcRect t="4460" b="10632"/>
          <a:stretch>
            <a:fillRect/>
          </a:stretch>
        </p:blipFill>
        <p:spPr bwMode="auto">
          <a:xfrm>
            <a:off x="0" y="-14288"/>
            <a:ext cx="12192000" cy="6908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20638"/>
            <a:ext cx="12192000" cy="6908801"/>
          </a:xfrm>
          <a:prstGeom prst="rect">
            <a:avLst/>
          </a:prstGeom>
          <a:solidFill>
            <a:srgbClr val="000000">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4" name="TextBox 5"/>
          <p:cNvSpPr txBox="1">
            <a:spLocks noChangeArrowheads="1"/>
          </p:cNvSpPr>
          <p:nvPr/>
        </p:nvSpPr>
        <p:spPr bwMode="auto">
          <a:xfrm>
            <a:off x="1778000" y="465138"/>
            <a:ext cx="863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3600" b="1" dirty="0">
                <a:effectLst>
                  <a:outerShdw blurRad="38100" dist="38100" dir="2700000" algn="tl">
                    <a:srgbClr val="000000">
                      <a:alpha val="43137"/>
                    </a:srgbClr>
                  </a:outerShdw>
                </a:effectLst>
                <a:latin typeface="Tahoma"/>
                <a:ea typeface="Tahoma"/>
                <a:cs typeface="Tahoma"/>
              </a:rPr>
              <a:t>PAYMENT ACCEPTANCE CHANNELS</a:t>
            </a:r>
            <a:endParaRPr lang="en-US" dirty="0">
              <a:effectLst>
                <a:outerShdw blurRad="38100" dist="38100" dir="2700000" algn="tl">
                  <a:srgbClr val="000000">
                    <a:alpha val="43137"/>
                  </a:srgbClr>
                </a:outerShdw>
              </a:effectLst>
              <a:cs typeface="Calibri"/>
            </a:endParaRPr>
          </a:p>
        </p:txBody>
      </p:sp>
      <p:sp>
        <p:nvSpPr>
          <p:cNvPr id="7" name="Rounded Rectangle 6"/>
          <p:cNvSpPr/>
          <p:nvPr/>
        </p:nvSpPr>
        <p:spPr>
          <a:xfrm>
            <a:off x="784225" y="3060700"/>
            <a:ext cx="1458913" cy="1395413"/>
          </a:xfrm>
          <a:prstGeom prst="roundRect">
            <a:avLst/>
          </a:prstGeom>
          <a:gradFill flip="none" rotWithShape="1">
            <a:gsLst>
              <a:gs pos="0">
                <a:schemeClr val="bg1">
                  <a:lumMod val="75000"/>
                </a:schemeClr>
              </a:gs>
              <a:gs pos="0">
                <a:schemeClr val="tx1">
                  <a:lumMod val="95000"/>
                </a:schemeClr>
              </a:gs>
              <a:gs pos="100000">
                <a:srgbClr val="1B9070">
                  <a:shade val="100000"/>
                  <a:satMod val="115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10" name="Rounded Rectangle 9"/>
          <p:cNvSpPr/>
          <p:nvPr/>
        </p:nvSpPr>
        <p:spPr>
          <a:xfrm>
            <a:off x="4371975" y="3060700"/>
            <a:ext cx="1458913" cy="1395413"/>
          </a:xfrm>
          <a:prstGeom prst="roundRect">
            <a:avLst/>
          </a:prstGeom>
          <a:solidFill>
            <a:srgbClr val="91C4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11" name="Rounded Rectangle 10"/>
          <p:cNvSpPr/>
          <p:nvPr/>
        </p:nvSpPr>
        <p:spPr>
          <a:xfrm>
            <a:off x="6183313" y="3060700"/>
            <a:ext cx="1458912" cy="1395413"/>
          </a:xfrm>
          <a:prstGeom prst="roundRect">
            <a:avLst/>
          </a:prstGeom>
          <a:solidFill>
            <a:srgbClr val="D48C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12" name="Rounded Rectangle 11"/>
          <p:cNvSpPr/>
          <p:nvPr/>
        </p:nvSpPr>
        <p:spPr>
          <a:xfrm>
            <a:off x="8054975" y="3060700"/>
            <a:ext cx="1458913" cy="1395413"/>
          </a:xfrm>
          <a:prstGeom prst="roundRect">
            <a:avLst/>
          </a:prstGeom>
          <a:solidFill>
            <a:srgbClr val="E645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13" name="Rounded Rectangle 12"/>
          <p:cNvSpPr/>
          <p:nvPr/>
        </p:nvSpPr>
        <p:spPr>
          <a:xfrm>
            <a:off x="9928225" y="3060700"/>
            <a:ext cx="1458913" cy="139541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16" name="Rounded Rectangle 15"/>
          <p:cNvSpPr/>
          <p:nvPr/>
        </p:nvSpPr>
        <p:spPr>
          <a:xfrm>
            <a:off x="2593975" y="3060700"/>
            <a:ext cx="1458913" cy="1395413"/>
          </a:xfrm>
          <a:prstGeom prst="roundRect">
            <a:avLst/>
          </a:prstGeom>
          <a:gradFill flip="none" rotWithShape="1">
            <a:gsLst>
              <a:gs pos="0">
                <a:schemeClr val="bg1">
                  <a:lumMod val="75000"/>
                </a:schemeClr>
              </a:gs>
              <a:gs pos="0">
                <a:schemeClr val="tx1">
                  <a:lumMod val="95000"/>
                </a:schemeClr>
              </a:gs>
              <a:gs pos="100000">
                <a:srgbClr val="186397"/>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17" name="Rounded Rectangle 16"/>
          <p:cNvSpPr/>
          <p:nvPr/>
        </p:nvSpPr>
        <p:spPr>
          <a:xfrm>
            <a:off x="4368800" y="3060700"/>
            <a:ext cx="1458913" cy="1395413"/>
          </a:xfrm>
          <a:prstGeom prst="roundRect">
            <a:avLst/>
          </a:prstGeom>
          <a:gradFill flip="none" rotWithShape="1">
            <a:gsLst>
              <a:gs pos="0">
                <a:schemeClr val="tx1">
                  <a:lumMod val="95000"/>
                </a:schemeClr>
              </a:gs>
              <a:gs pos="79000">
                <a:srgbClr val="91C44E"/>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18" name="Rounded Rectangle 17"/>
          <p:cNvSpPr/>
          <p:nvPr/>
        </p:nvSpPr>
        <p:spPr>
          <a:xfrm>
            <a:off x="6183313" y="3060700"/>
            <a:ext cx="1458912" cy="1395413"/>
          </a:xfrm>
          <a:prstGeom prst="roundRect">
            <a:avLst/>
          </a:prstGeom>
          <a:gradFill flip="none" rotWithShape="1">
            <a:gsLst>
              <a:gs pos="0">
                <a:schemeClr val="tx1"/>
              </a:gs>
              <a:gs pos="66000">
                <a:srgbClr val="D48C1C"/>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19" name="Rounded Rectangle 18"/>
          <p:cNvSpPr/>
          <p:nvPr/>
        </p:nvSpPr>
        <p:spPr>
          <a:xfrm>
            <a:off x="8018463" y="3041650"/>
            <a:ext cx="1458912" cy="1397000"/>
          </a:xfrm>
          <a:prstGeom prst="roundRect">
            <a:avLst/>
          </a:prstGeom>
          <a:gradFill flip="none" rotWithShape="1">
            <a:gsLst>
              <a:gs pos="0">
                <a:schemeClr val="tx1">
                  <a:lumMod val="85000"/>
                </a:schemeClr>
              </a:gs>
              <a:gs pos="89000">
                <a:srgbClr val="E6453E"/>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20" name="Rounded Rectangle 19"/>
          <p:cNvSpPr/>
          <p:nvPr/>
        </p:nvSpPr>
        <p:spPr>
          <a:xfrm>
            <a:off x="9928225" y="3060700"/>
            <a:ext cx="1458913" cy="1395413"/>
          </a:xfrm>
          <a:prstGeom prst="roundRect">
            <a:avLst/>
          </a:prstGeom>
          <a:gradFill flip="none" rotWithShape="1">
            <a:gsLst>
              <a:gs pos="0">
                <a:schemeClr val="bg1">
                  <a:lumMod val="75000"/>
                </a:schemeClr>
              </a:gs>
              <a:gs pos="0">
                <a:schemeClr val="tx1">
                  <a:lumMod val="95000"/>
                </a:schemeClr>
              </a:gs>
              <a:gs pos="54000">
                <a:srgbClr val="FFD966"/>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pic>
        <p:nvPicPr>
          <p:cNvPr id="5137" name="Picture 2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87863" y="3141663"/>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8" name="Picture 2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29375" y="3270250"/>
            <a:ext cx="958850"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9" name="Picture 2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110538" y="3140075"/>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0" name="Picture 2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123488" y="3224213"/>
            <a:ext cx="1087437"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1" name="TextBox 28"/>
          <p:cNvSpPr txBox="1">
            <a:spLocks noChangeArrowheads="1"/>
          </p:cNvSpPr>
          <p:nvPr/>
        </p:nvSpPr>
        <p:spPr bwMode="auto">
          <a:xfrm>
            <a:off x="844550" y="4621213"/>
            <a:ext cx="13366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latin typeface="Tahoma" panose="020B0604030504040204" pitchFamily="34" charset="0"/>
                <a:cs typeface="Tahoma" panose="020B0604030504040204" pitchFamily="34" charset="0"/>
              </a:rPr>
              <a:t>Mail-In</a:t>
            </a:r>
          </a:p>
          <a:p>
            <a:pPr algn="ctr" eaLnBrk="1" hangingPunct="1">
              <a:lnSpc>
                <a:spcPct val="100000"/>
              </a:lnSpc>
              <a:spcBef>
                <a:spcPct val="0"/>
              </a:spcBef>
              <a:buFontTx/>
              <a:buNone/>
            </a:pPr>
            <a:r>
              <a:rPr lang="en-US" altLang="en-US" sz="1600" dirty="0">
                <a:latin typeface="Tahoma" panose="020B0604030504040204" pitchFamily="34" charset="0"/>
                <a:cs typeface="Tahoma" panose="020B0604030504040204" pitchFamily="34" charset="0"/>
              </a:rPr>
              <a:t>Back Office</a:t>
            </a:r>
          </a:p>
        </p:txBody>
      </p:sp>
      <p:sp>
        <p:nvSpPr>
          <p:cNvPr id="5142" name="TextBox 30"/>
          <p:cNvSpPr txBox="1">
            <a:spLocks noChangeArrowheads="1"/>
          </p:cNvSpPr>
          <p:nvPr/>
        </p:nvSpPr>
        <p:spPr bwMode="auto">
          <a:xfrm>
            <a:off x="2562225" y="4621213"/>
            <a:ext cx="1514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a:latin typeface="Tahoma" panose="020B0604030504040204" pitchFamily="34" charset="0"/>
                <a:cs typeface="Tahoma" panose="020B0604030504040204" pitchFamily="34" charset="0"/>
              </a:rPr>
              <a:t>Counter Sales</a:t>
            </a:r>
          </a:p>
          <a:p>
            <a:pPr algn="ctr" eaLnBrk="1" hangingPunct="1">
              <a:lnSpc>
                <a:spcPct val="100000"/>
              </a:lnSpc>
              <a:spcBef>
                <a:spcPct val="0"/>
              </a:spcBef>
              <a:buFontTx/>
              <a:buNone/>
            </a:pPr>
            <a:r>
              <a:rPr lang="en-US" altLang="en-US" sz="1600">
                <a:latin typeface="Tahoma" panose="020B0604030504040204" pitchFamily="34" charset="0"/>
                <a:cs typeface="Tahoma" panose="020B0604030504040204" pitchFamily="34" charset="0"/>
              </a:rPr>
              <a:t>Face to Face</a:t>
            </a:r>
          </a:p>
        </p:txBody>
      </p:sp>
      <p:sp>
        <p:nvSpPr>
          <p:cNvPr id="5143" name="TextBox 31"/>
          <p:cNvSpPr txBox="1">
            <a:spLocks noChangeArrowheads="1"/>
          </p:cNvSpPr>
          <p:nvPr/>
        </p:nvSpPr>
        <p:spPr bwMode="auto">
          <a:xfrm>
            <a:off x="4340225" y="4624388"/>
            <a:ext cx="15160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a:latin typeface="Tahoma" panose="020B0604030504040204" pitchFamily="34" charset="0"/>
                <a:cs typeface="Tahoma" panose="020B0604030504040204" pitchFamily="34" charset="0"/>
              </a:rPr>
              <a:t>Payments over the Phone</a:t>
            </a:r>
          </a:p>
        </p:txBody>
      </p:sp>
      <p:sp>
        <p:nvSpPr>
          <p:cNvPr id="5144" name="TextBox 32"/>
          <p:cNvSpPr txBox="1">
            <a:spLocks noChangeArrowheads="1"/>
          </p:cNvSpPr>
          <p:nvPr/>
        </p:nvSpPr>
        <p:spPr bwMode="auto">
          <a:xfrm>
            <a:off x="6151563" y="4624388"/>
            <a:ext cx="15144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latin typeface="Tahoma" panose="020B0604030504040204" pitchFamily="34" charset="0"/>
                <a:cs typeface="Tahoma" panose="020B0604030504040204" pitchFamily="34" charset="0"/>
              </a:rPr>
              <a:t>Online </a:t>
            </a:r>
            <a:r>
              <a:rPr lang="en-US" altLang="en-US" sz="1600" dirty="0" smtClean="0">
                <a:latin typeface="Tahoma" panose="020B0604030504040204" pitchFamily="34" charset="0"/>
                <a:cs typeface="Tahoma" panose="020B0604030504040204" pitchFamily="34" charset="0"/>
              </a:rPr>
              <a:t>Payment </a:t>
            </a:r>
            <a:r>
              <a:rPr lang="en-US" altLang="en-US" sz="1600" dirty="0">
                <a:latin typeface="Tahoma" panose="020B0604030504040204" pitchFamily="34" charset="0"/>
                <a:cs typeface="Tahoma" panose="020B0604030504040204" pitchFamily="34" charset="0"/>
              </a:rPr>
              <a:t>Portal</a:t>
            </a:r>
          </a:p>
        </p:txBody>
      </p:sp>
      <p:sp>
        <p:nvSpPr>
          <p:cNvPr id="5145" name="TextBox 33"/>
          <p:cNvSpPr txBox="1">
            <a:spLocks noChangeArrowheads="1"/>
          </p:cNvSpPr>
          <p:nvPr/>
        </p:nvSpPr>
        <p:spPr bwMode="auto">
          <a:xfrm>
            <a:off x="8027988" y="4624388"/>
            <a:ext cx="1514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a:latin typeface="Tahoma" panose="020B0604030504040204" pitchFamily="34" charset="0"/>
                <a:cs typeface="Tahoma" panose="020B0604030504040204" pitchFamily="34" charset="0"/>
              </a:rPr>
              <a:t>API</a:t>
            </a:r>
          </a:p>
        </p:txBody>
      </p:sp>
      <p:sp>
        <p:nvSpPr>
          <p:cNvPr id="5146" name="TextBox 34"/>
          <p:cNvSpPr txBox="1">
            <a:spLocks noChangeArrowheads="1"/>
          </p:cNvSpPr>
          <p:nvPr/>
        </p:nvSpPr>
        <p:spPr bwMode="auto">
          <a:xfrm>
            <a:off x="9931400" y="4575175"/>
            <a:ext cx="15144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a:latin typeface="Tahoma" panose="020B0604030504040204" pitchFamily="34" charset="0"/>
                <a:cs typeface="Tahoma" panose="020B0604030504040204" pitchFamily="34" charset="0"/>
              </a:rPr>
              <a:t>Mobile</a:t>
            </a:r>
          </a:p>
        </p:txBody>
      </p:sp>
      <p:pic>
        <p:nvPicPr>
          <p:cNvPr id="26" name="Pictur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9785" y="3223969"/>
            <a:ext cx="1057727" cy="1057727"/>
          </a:xfrm>
          <a:prstGeom prst="rect">
            <a:avLst/>
          </a:prstGeom>
        </p:spPr>
      </p:pic>
      <p:pic>
        <p:nvPicPr>
          <p:cNvPr id="27" name="Picture 2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670" y="3223969"/>
            <a:ext cx="1004891" cy="1004891"/>
          </a:xfrm>
          <a:prstGeom prst="rect">
            <a:avLst/>
          </a:prstGeom>
        </p:spPr>
      </p:pic>
      <p:sp>
        <p:nvSpPr>
          <p:cNvPr id="28" name="TextBox 5">
            <a:extLst>
              <a:ext uri="{FF2B5EF4-FFF2-40B4-BE49-F238E27FC236}">
                <a16:creationId xmlns:a16="http://schemas.microsoft.com/office/drawing/2014/main" id="{381652C1-548C-45F0-B11A-9884E66BB9A3}"/>
              </a:ext>
            </a:extLst>
          </p:cNvPr>
          <p:cNvSpPr txBox="1">
            <a:spLocks noChangeArrowheads="1"/>
          </p:cNvSpPr>
          <p:nvPr/>
        </p:nvSpPr>
        <p:spPr bwMode="auto">
          <a:xfrm>
            <a:off x="739775" y="1579563"/>
            <a:ext cx="10845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US" sz="2400" dirty="0">
                <a:latin typeface="Calibri"/>
                <a:ea typeface="Tahoma"/>
                <a:cs typeface="Calibri"/>
              </a:rPr>
              <a:t>Remote and electronic payment channels are a must-have for all merchants. They are secure, compliant, and, most importantly, limits physical interaction. </a:t>
            </a:r>
            <a:endParaRPr lang="en-US" sz="2400" dirty="0">
              <a:cs typeface="Calibri"/>
            </a:endParaRPr>
          </a:p>
        </p:txBody>
      </p:sp>
    </p:spTree>
    <p:extLst>
      <p:ext uri="{BB962C8B-B14F-4D97-AF65-F5344CB8AC3E}">
        <p14:creationId xmlns:p14="http://schemas.microsoft.com/office/powerpoint/2010/main" val="2983592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 y="0"/>
            <a:ext cx="549592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latin typeface="Calibri"/>
              <a:ea typeface="Tahoma"/>
              <a:cs typeface="Calibri"/>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5925" y="0"/>
            <a:ext cx="6696075" cy="6858000"/>
          </a:xfrm>
          <a:prstGeom prst="rect">
            <a:avLst/>
          </a:prstGeom>
        </p:spPr>
      </p:pic>
      <p:sp>
        <p:nvSpPr>
          <p:cNvPr id="17" name="Rectangle 16"/>
          <p:cNvSpPr/>
          <p:nvPr/>
        </p:nvSpPr>
        <p:spPr>
          <a:xfrm>
            <a:off x="0" y="0"/>
            <a:ext cx="12191999" cy="6858000"/>
          </a:xfrm>
          <a:prstGeom prst="rect">
            <a:avLst/>
          </a:prstGeom>
          <a:solidFill>
            <a:srgbClr val="00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p:cNvSpPr/>
          <p:nvPr/>
        </p:nvSpPr>
        <p:spPr>
          <a:xfrm>
            <a:off x="219076" y="0"/>
            <a:ext cx="5276848" cy="6858000"/>
          </a:xfrm>
          <a:prstGeom prst="rect">
            <a:avLst/>
          </a:prstGeom>
          <a:solidFill>
            <a:srgbClr val="1B907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effectLst>
                  <a:outerShdw blurRad="38100" dist="38100" dir="2700000" algn="tl">
                    <a:srgbClr val="000000">
                      <a:alpha val="43137"/>
                    </a:srgbClr>
                  </a:outerShdw>
                </a:effectLst>
              </a:rPr>
              <a:t>Fortune Magazine says to expect three major permanent </a:t>
            </a:r>
          </a:p>
          <a:p>
            <a:pPr algn="ctr"/>
            <a:r>
              <a:rPr lang="en-US" sz="2800" b="1" dirty="0">
                <a:effectLst>
                  <a:outerShdw blurRad="38100" dist="38100" dir="2700000" algn="tl">
                    <a:srgbClr val="000000">
                      <a:alpha val="43137"/>
                    </a:srgbClr>
                  </a:outerShdw>
                </a:effectLst>
              </a:rPr>
              <a:t>changes in the wake of </a:t>
            </a:r>
            <a:r>
              <a:rPr lang="en-US" sz="2800" b="1" dirty="0" smtClean="0">
                <a:effectLst>
                  <a:outerShdw blurRad="38100" dist="38100" dir="2700000" algn="tl">
                    <a:srgbClr val="000000">
                      <a:alpha val="43137"/>
                    </a:srgbClr>
                  </a:outerShdw>
                </a:effectLst>
              </a:rPr>
              <a:t>COVID-19</a:t>
            </a:r>
            <a:endParaRPr lang="en-US" sz="2800" b="1" dirty="0">
              <a:effectLst>
                <a:outerShdw blurRad="38100" dist="38100" dir="2700000" algn="tl">
                  <a:srgbClr val="000000">
                    <a:alpha val="43137"/>
                  </a:srgbClr>
                </a:outerShdw>
              </a:effectLst>
            </a:endParaRPr>
          </a:p>
          <a:p>
            <a:pPr marL="57150"/>
            <a:endParaRPr lang="en-US" sz="2300" dirty="0">
              <a:latin typeface="Calibri"/>
              <a:ea typeface="Tahoma"/>
              <a:cs typeface="Calibri"/>
            </a:endParaRPr>
          </a:p>
          <a:p>
            <a:pPr marL="514350" indent="-457200">
              <a:buFont typeface="+mj-lt"/>
              <a:buAutoNum type="arabicParenR"/>
            </a:pPr>
            <a:r>
              <a:rPr lang="en-US" sz="2300" dirty="0">
                <a:latin typeface="Calibri"/>
                <a:ea typeface="Tahoma"/>
                <a:cs typeface="Calibri"/>
              </a:rPr>
              <a:t>More Government </a:t>
            </a:r>
            <a:r>
              <a:rPr lang="en-US" sz="2300" dirty="0" smtClean="0">
                <a:latin typeface="Calibri"/>
                <a:ea typeface="Tahoma"/>
                <a:cs typeface="Calibri"/>
              </a:rPr>
              <a:t>Regulation </a:t>
            </a:r>
            <a:r>
              <a:rPr lang="en-US" sz="2300" dirty="0">
                <a:latin typeface="Calibri"/>
                <a:ea typeface="Tahoma"/>
                <a:cs typeface="Calibri"/>
              </a:rPr>
              <a:t>on </a:t>
            </a:r>
            <a:r>
              <a:rPr lang="en-US" sz="2300" dirty="0" smtClean="0">
                <a:latin typeface="Calibri"/>
                <a:ea typeface="Tahoma"/>
                <a:cs typeface="Calibri"/>
              </a:rPr>
              <a:t>Businesses</a:t>
            </a:r>
            <a:endParaRPr lang="en-US" sz="2300" dirty="0">
              <a:latin typeface="Calibri"/>
              <a:ea typeface="Tahoma"/>
              <a:cs typeface="Calibri"/>
            </a:endParaRPr>
          </a:p>
          <a:p>
            <a:pPr marL="514350" indent="-457200">
              <a:buFont typeface="+mj-lt"/>
              <a:buAutoNum type="arabicParenR"/>
            </a:pPr>
            <a:endParaRPr lang="en-US" sz="2300" dirty="0">
              <a:latin typeface="Calibri"/>
              <a:ea typeface="Tahoma"/>
              <a:cs typeface="Calibri"/>
            </a:endParaRPr>
          </a:p>
          <a:p>
            <a:pPr marL="514350" indent="-457200">
              <a:buFont typeface="+mj-lt"/>
              <a:buAutoNum type="arabicParenR"/>
            </a:pPr>
            <a:r>
              <a:rPr lang="en-US" sz="2300" dirty="0" smtClean="0">
                <a:latin typeface="Calibri"/>
                <a:ea typeface="Tahoma"/>
                <a:cs typeface="Calibri"/>
              </a:rPr>
              <a:t>Focus on </a:t>
            </a:r>
            <a:r>
              <a:rPr lang="en-US" sz="2300" dirty="0">
                <a:latin typeface="Calibri"/>
                <a:ea typeface="Tahoma"/>
                <a:cs typeface="Calibri"/>
              </a:rPr>
              <a:t>F</a:t>
            </a:r>
            <a:r>
              <a:rPr lang="en-US" sz="2300" dirty="0" smtClean="0">
                <a:latin typeface="Calibri"/>
                <a:ea typeface="Tahoma"/>
                <a:cs typeface="Calibri"/>
              </a:rPr>
              <a:t>iscal Resilience</a:t>
            </a:r>
            <a:r>
              <a:rPr lang="en-US" sz="2300" dirty="0">
                <a:latin typeface="Calibri"/>
                <a:ea typeface="Tahoma"/>
                <a:cs typeface="Calibri"/>
              </a:rPr>
              <a:t>…</a:t>
            </a:r>
          </a:p>
          <a:p>
            <a:pPr marL="971550" lvl="1" indent="-457200">
              <a:buFont typeface="+mj-lt"/>
              <a:buAutoNum type="alphaLcParenR"/>
            </a:pPr>
            <a:r>
              <a:rPr lang="en-US" sz="2300" dirty="0">
                <a:latin typeface="Calibri"/>
                <a:ea typeface="Tahoma"/>
                <a:cs typeface="Calibri"/>
              </a:rPr>
              <a:t>Protect the safety of all employees</a:t>
            </a:r>
          </a:p>
          <a:p>
            <a:pPr marL="971550" lvl="1" indent="-457200">
              <a:buFont typeface="+mj-lt"/>
              <a:buAutoNum type="alphaLcParenR"/>
            </a:pPr>
            <a:r>
              <a:rPr lang="en-US" sz="2300" dirty="0">
                <a:latin typeface="Calibri"/>
                <a:ea typeface="Tahoma"/>
                <a:cs typeface="Calibri"/>
              </a:rPr>
              <a:t>Protect the bottom line</a:t>
            </a:r>
          </a:p>
          <a:p>
            <a:pPr marL="971550" lvl="1" indent="-457200">
              <a:buFont typeface="+mj-lt"/>
              <a:buAutoNum type="alphaLcParenR"/>
            </a:pPr>
            <a:r>
              <a:rPr lang="en-US" sz="2300" dirty="0">
                <a:latin typeface="Calibri"/>
                <a:ea typeface="Tahoma"/>
                <a:cs typeface="Calibri"/>
              </a:rPr>
              <a:t>Reduce </a:t>
            </a:r>
            <a:r>
              <a:rPr lang="en-US" sz="2300" dirty="0" smtClean="0">
                <a:latin typeface="Calibri"/>
                <a:ea typeface="Tahoma"/>
                <a:cs typeface="Calibri"/>
              </a:rPr>
              <a:t>and manage costs</a:t>
            </a:r>
          </a:p>
          <a:p>
            <a:pPr marL="514350" lvl="1"/>
            <a:endParaRPr lang="en-US" sz="2300" dirty="0">
              <a:latin typeface="Calibri"/>
              <a:ea typeface="Tahoma"/>
              <a:cs typeface="Calibri"/>
            </a:endParaRPr>
          </a:p>
          <a:p>
            <a:pPr marL="514350" indent="-457200">
              <a:buFont typeface="+mj-lt"/>
              <a:buAutoNum type="arabicParenR"/>
            </a:pPr>
            <a:r>
              <a:rPr lang="en-US" sz="2300" dirty="0" smtClean="0">
                <a:latin typeface="Calibri"/>
                <a:ea typeface="Tahoma"/>
                <a:cs typeface="Calibri"/>
              </a:rPr>
              <a:t>Contact </a:t>
            </a:r>
            <a:r>
              <a:rPr lang="en-US" sz="2300" dirty="0">
                <a:latin typeface="Calibri"/>
                <a:ea typeface="Tahoma"/>
                <a:cs typeface="Calibri"/>
              </a:rPr>
              <a:t>F</a:t>
            </a:r>
            <a:r>
              <a:rPr lang="en-US" sz="2300" dirty="0" smtClean="0">
                <a:latin typeface="Calibri"/>
                <a:ea typeface="Tahoma"/>
                <a:cs typeface="Calibri"/>
              </a:rPr>
              <a:t>ree </a:t>
            </a:r>
            <a:r>
              <a:rPr lang="en-US" sz="2300" dirty="0">
                <a:latin typeface="Calibri"/>
                <a:ea typeface="Tahoma"/>
                <a:cs typeface="Calibri"/>
              </a:rPr>
              <a:t>E</a:t>
            </a:r>
            <a:r>
              <a:rPr lang="en-US" sz="2300" dirty="0" smtClean="0">
                <a:latin typeface="Calibri"/>
                <a:ea typeface="Tahoma"/>
                <a:cs typeface="Calibri"/>
              </a:rPr>
              <a:t>nvironment </a:t>
            </a:r>
            <a:r>
              <a:rPr lang="en-US" sz="2300" dirty="0">
                <a:latin typeface="Calibri"/>
                <a:ea typeface="Tahoma"/>
                <a:cs typeface="Calibri"/>
              </a:rPr>
              <a:t>to </a:t>
            </a:r>
            <a:r>
              <a:rPr lang="en-US" sz="2300" dirty="0" smtClean="0">
                <a:latin typeface="Calibri"/>
                <a:ea typeface="Tahoma"/>
                <a:cs typeface="Calibri"/>
              </a:rPr>
              <a:t>Remain </a:t>
            </a:r>
            <a:r>
              <a:rPr lang="en-US" sz="2300" dirty="0">
                <a:latin typeface="Calibri"/>
                <a:ea typeface="Tahoma"/>
                <a:cs typeface="Calibri"/>
              </a:rPr>
              <a:t>P</a:t>
            </a:r>
            <a:r>
              <a:rPr lang="en-US" sz="2300" dirty="0" smtClean="0">
                <a:latin typeface="Calibri"/>
                <a:ea typeface="Tahoma"/>
                <a:cs typeface="Calibri"/>
              </a:rPr>
              <a:t>ermanent</a:t>
            </a:r>
            <a:endParaRPr lang="en-US" sz="2300" dirty="0">
              <a:latin typeface="Calibri"/>
              <a:ea typeface="Tahoma"/>
              <a:cs typeface="Calibri"/>
            </a:endParaRPr>
          </a:p>
          <a:p>
            <a:pPr algn="ctr"/>
            <a:endParaRPr lang="en-US" sz="2000" dirty="0">
              <a:latin typeface="Calibri"/>
              <a:ea typeface="Tahoma"/>
              <a:cs typeface="Calibri"/>
            </a:endParaRPr>
          </a:p>
        </p:txBody>
      </p:sp>
    </p:spTree>
    <p:extLst>
      <p:ext uri="{BB962C8B-B14F-4D97-AF65-F5344CB8AC3E}">
        <p14:creationId xmlns:p14="http://schemas.microsoft.com/office/powerpoint/2010/main" val="12019911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7252" r="-289"/>
          <a:stretch/>
        </p:blipFill>
        <p:spPr>
          <a:xfrm>
            <a:off x="0" y="-76200"/>
            <a:ext cx="12230100" cy="6934200"/>
          </a:xfrm>
          <a:prstGeom prst="rect">
            <a:avLst/>
          </a:prstGeom>
        </p:spPr>
      </p:pic>
      <p:sp>
        <p:nvSpPr>
          <p:cNvPr id="10" name="Rectangle 9"/>
          <p:cNvSpPr/>
          <p:nvPr/>
        </p:nvSpPr>
        <p:spPr>
          <a:xfrm>
            <a:off x="0" y="-76200"/>
            <a:ext cx="12230100" cy="6934200"/>
          </a:xfrm>
          <a:prstGeom prst="rect">
            <a:avLst/>
          </a:prstGeom>
          <a:solidFill>
            <a:srgbClr val="000000">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277583" y="-73268"/>
            <a:ext cx="4356100" cy="6934200"/>
          </a:xfrm>
          <a:prstGeom prst="rect">
            <a:avLst/>
          </a:prstGeom>
          <a:solidFill>
            <a:srgbClr val="1B907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569683" y="246294"/>
            <a:ext cx="3771900" cy="1200329"/>
          </a:xfrm>
          <a:prstGeom prst="rect">
            <a:avLst/>
          </a:prstGeom>
          <a:noFill/>
        </p:spPr>
        <p:txBody>
          <a:bodyPr wrap="square" rtlCol="0" anchor="t">
            <a:spAutoFit/>
          </a:bodyPr>
          <a:lstStyle/>
          <a:p>
            <a:pPr algn="ctr"/>
            <a:r>
              <a:rPr lang="en-US" sz="3600" b="1" u="sng" dirty="0">
                <a:latin typeface="Tahoma"/>
                <a:ea typeface="Tahoma"/>
                <a:cs typeface="Tahoma"/>
              </a:rPr>
              <a:t>ACH PROCESSING</a:t>
            </a:r>
          </a:p>
        </p:txBody>
      </p:sp>
      <p:sp>
        <p:nvSpPr>
          <p:cNvPr id="7" name="TextBox 6"/>
          <p:cNvSpPr txBox="1"/>
          <p:nvPr/>
        </p:nvSpPr>
        <p:spPr>
          <a:xfrm>
            <a:off x="341083" y="1588327"/>
            <a:ext cx="4292600" cy="4247317"/>
          </a:xfrm>
          <a:prstGeom prst="rect">
            <a:avLst/>
          </a:prstGeom>
          <a:noFill/>
        </p:spPr>
        <p:txBody>
          <a:bodyPr wrap="square" rtlCol="0" anchor="t">
            <a:spAutoFit/>
          </a:bodyPr>
          <a:lstStyle/>
          <a:p>
            <a:pPr>
              <a:lnSpc>
                <a:spcPct val="150000"/>
              </a:lnSpc>
            </a:pPr>
            <a:r>
              <a:rPr lang="en-US" sz="2000" b="1" u="sng" dirty="0">
                <a:latin typeface="Tahoma" panose="020B0604030504040204" pitchFamily="34" charset="0"/>
                <a:ea typeface="Tahoma" panose="020B0604030504040204" pitchFamily="34" charset="0"/>
                <a:cs typeface="Tahoma" panose="020B0604030504040204" pitchFamily="34" charset="0"/>
              </a:rPr>
              <a:t>Features:</a:t>
            </a:r>
            <a:endParaRPr lang="en-US" dirty="0">
              <a:cs typeface="Calibri" panose="020F0502020204030204" pitchFamily="34" charset="0"/>
            </a:endParaRPr>
          </a:p>
          <a:p>
            <a:pPr marL="342900" indent="-342900">
              <a:lnSpc>
                <a:spcPct val="150000"/>
              </a:lnSpc>
              <a:buFont typeface="Arial"/>
              <a:buChar char="•"/>
            </a:pPr>
            <a:endParaRPr lang="en-US" sz="2000" b="1" u="sng" dirty="0">
              <a:latin typeface="Tahoma" panose="020B0604030504040204" pitchFamily="34" charset="0"/>
              <a:ea typeface="Tahoma" panose="020B0604030504040204" pitchFamily="34" charset="0"/>
              <a:cs typeface="Tahoma" panose="020B0604030504040204" pitchFamily="34" charset="0"/>
            </a:endParaRPr>
          </a:p>
          <a:p>
            <a:pPr marL="342900" indent="-342900">
              <a:lnSpc>
                <a:spcPct val="150000"/>
              </a:lnSpc>
              <a:buFont typeface="Arial" pitchFamily="2" charset="2"/>
              <a:buChar char="•"/>
            </a:pPr>
            <a:r>
              <a:rPr lang="en-US" sz="2000" dirty="0">
                <a:latin typeface="Tahoma"/>
                <a:ea typeface="Tahoma"/>
                <a:cs typeface="Tahoma"/>
              </a:rPr>
              <a:t>Instant - collect your money now</a:t>
            </a:r>
          </a:p>
          <a:p>
            <a:pPr marL="342900" indent="-342900">
              <a:lnSpc>
                <a:spcPct val="150000"/>
              </a:lnSpc>
              <a:buFont typeface="Arial" pitchFamily="2" charset="2"/>
              <a:buChar char="•"/>
            </a:pPr>
            <a:r>
              <a:rPr lang="en-US" sz="2000" dirty="0">
                <a:latin typeface="Tahoma"/>
                <a:ea typeface="Tahoma"/>
                <a:cs typeface="Tahoma"/>
              </a:rPr>
              <a:t>Secure</a:t>
            </a:r>
          </a:p>
          <a:p>
            <a:pPr marL="342900" indent="-342900">
              <a:lnSpc>
                <a:spcPct val="150000"/>
              </a:lnSpc>
              <a:buFont typeface="Arial" pitchFamily="2" charset="2"/>
              <a:buChar char="•"/>
            </a:pPr>
            <a:r>
              <a:rPr lang="en-US" sz="2000" dirty="0">
                <a:latin typeface="Tahoma"/>
                <a:ea typeface="Tahoma"/>
                <a:cs typeface="Tahoma"/>
              </a:rPr>
              <a:t>Accelerated access to Funds</a:t>
            </a:r>
            <a:endParaRPr lang="en-US" sz="2000" dirty="0">
              <a:latin typeface="Calibri"/>
              <a:ea typeface="Tahoma"/>
              <a:cs typeface="Calibri"/>
            </a:endParaRPr>
          </a:p>
          <a:p>
            <a:pPr marL="342900" indent="-342900">
              <a:lnSpc>
                <a:spcPct val="150000"/>
              </a:lnSpc>
              <a:buFont typeface="Arial" pitchFamily="2" charset="2"/>
              <a:buChar char="•"/>
            </a:pPr>
            <a:r>
              <a:rPr lang="en-US" sz="2000" dirty="0">
                <a:latin typeface="Tahoma"/>
                <a:ea typeface="Tahoma"/>
                <a:cs typeface="Tahoma"/>
              </a:rPr>
              <a:t>Reduces Costs </a:t>
            </a:r>
          </a:p>
          <a:p>
            <a:pPr marL="342900" indent="-342900">
              <a:lnSpc>
                <a:spcPct val="150000"/>
              </a:lnSpc>
              <a:buFont typeface="Arial" pitchFamily="2" charset="2"/>
              <a:buChar char="•"/>
            </a:pPr>
            <a:r>
              <a:rPr lang="en-US" sz="2000" dirty="0">
                <a:latin typeface="Tahoma"/>
                <a:ea typeface="Tahoma"/>
                <a:cs typeface="Tahoma"/>
              </a:rPr>
              <a:t>Future payments</a:t>
            </a:r>
          </a:p>
          <a:p>
            <a:pPr marL="342900" indent="-342900">
              <a:lnSpc>
                <a:spcPct val="150000"/>
              </a:lnSpc>
              <a:buFont typeface="Arial" pitchFamily="2" charset="2"/>
              <a:buChar char="•"/>
            </a:pPr>
            <a:r>
              <a:rPr lang="en-US" sz="2000" dirty="0">
                <a:latin typeface="Tahoma"/>
                <a:ea typeface="Tahoma"/>
                <a:cs typeface="Tahoma"/>
              </a:rPr>
              <a:t>Recurring transactions</a:t>
            </a:r>
          </a:p>
          <a:p>
            <a:pPr marL="342900" indent="-342900">
              <a:lnSpc>
                <a:spcPct val="150000"/>
              </a:lnSpc>
              <a:buFont typeface="Arial" pitchFamily="2" charset="2"/>
              <a:buChar char="•"/>
            </a:pPr>
            <a:r>
              <a:rPr lang="en-US" sz="2000" dirty="0">
                <a:latin typeface="Tahoma"/>
                <a:ea typeface="Tahoma"/>
                <a:cs typeface="Tahoma"/>
              </a:rPr>
              <a:t>Eliminate Post Office Delays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75736" y="6202693"/>
            <a:ext cx="1001964" cy="509128"/>
          </a:xfrm>
          <a:prstGeom prst="rect">
            <a:avLst/>
          </a:prstGeom>
        </p:spPr>
      </p:pic>
      <p:pic>
        <p:nvPicPr>
          <p:cNvPr id="12" name="Picture 11"/>
          <p:cNvPicPr>
            <a:picLocks noChangeAspect="1"/>
          </p:cNvPicPr>
          <p:nvPr/>
        </p:nvPicPr>
        <p:blipFill rotWithShape="1">
          <a:blip r:embed="rId4"/>
          <a:srcRect l="570" t="879" r="-1" b="848"/>
          <a:stretch/>
        </p:blipFill>
        <p:spPr>
          <a:xfrm>
            <a:off x="4667250" y="447675"/>
            <a:ext cx="7515225" cy="5324476"/>
          </a:xfrm>
          <a:prstGeom prst="rect">
            <a:avLst/>
          </a:prstGeom>
        </p:spPr>
      </p:pic>
      <p:sp>
        <p:nvSpPr>
          <p:cNvPr id="31" name="Freeform 30"/>
          <p:cNvSpPr/>
          <p:nvPr/>
        </p:nvSpPr>
        <p:spPr>
          <a:xfrm>
            <a:off x="4038599" y="2930525"/>
            <a:ext cx="428625" cy="45719"/>
          </a:xfrm>
          <a:custGeom>
            <a:avLst/>
            <a:gdLst>
              <a:gd name="connsiteX0" fmla="*/ 0 w 444500"/>
              <a:gd name="connsiteY0" fmla="*/ 79375 h 79375"/>
              <a:gd name="connsiteX1" fmla="*/ 25400 w 444500"/>
              <a:gd name="connsiteY1" fmla="*/ 47625 h 79375"/>
              <a:gd name="connsiteX2" fmla="*/ 28575 w 444500"/>
              <a:gd name="connsiteY2" fmla="*/ 38100 h 79375"/>
              <a:gd name="connsiteX3" fmla="*/ 63500 w 444500"/>
              <a:gd name="connsiteY3" fmla="*/ 9525 h 79375"/>
              <a:gd name="connsiteX4" fmla="*/ 73025 w 444500"/>
              <a:gd name="connsiteY4" fmla="*/ 3175 h 79375"/>
              <a:gd name="connsiteX5" fmla="*/ 92075 w 444500"/>
              <a:gd name="connsiteY5" fmla="*/ 0 h 79375"/>
              <a:gd name="connsiteX6" fmla="*/ 120650 w 444500"/>
              <a:gd name="connsiteY6" fmla="*/ 6350 h 79375"/>
              <a:gd name="connsiteX7" fmla="*/ 136525 w 444500"/>
              <a:gd name="connsiteY7" fmla="*/ 9525 h 79375"/>
              <a:gd name="connsiteX8" fmla="*/ 161925 w 444500"/>
              <a:gd name="connsiteY8" fmla="*/ 19050 h 79375"/>
              <a:gd name="connsiteX9" fmla="*/ 174625 w 444500"/>
              <a:gd name="connsiteY9" fmla="*/ 22225 h 79375"/>
              <a:gd name="connsiteX10" fmla="*/ 196850 w 444500"/>
              <a:gd name="connsiteY10" fmla="*/ 28575 h 79375"/>
              <a:gd name="connsiteX11" fmla="*/ 219075 w 444500"/>
              <a:gd name="connsiteY11" fmla="*/ 38100 h 79375"/>
              <a:gd name="connsiteX12" fmla="*/ 257175 w 444500"/>
              <a:gd name="connsiteY12" fmla="*/ 50800 h 79375"/>
              <a:gd name="connsiteX13" fmla="*/ 266700 w 444500"/>
              <a:gd name="connsiteY13" fmla="*/ 53975 h 79375"/>
              <a:gd name="connsiteX14" fmla="*/ 292100 w 444500"/>
              <a:gd name="connsiteY14" fmla="*/ 60325 h 79375"/>
              <a:gd name="connsiteX15" fmla="*/ 301625 w 444500"/>
              <a:gd name="connsiteY15" fmla="*/ 63500 h 79375"/>
              <a:gd name="connsiteX16" fmla="*/ 361950 w 444500"/>
              <a:gd name="connsiteY16" fmla="*/ 57150 h 79375"/>
              <a:gd name="connsiteX17" fmla="*/ 374650 w 444500"/>
              <a:gd name="connsiteY17" fmla="*/ 50800 h 79375"/>
              <a:gd name="connsiteX18" fmla="*/ 384175 w 444500"/>
              <a:gd name="connsiteY18" fmla="*/ 47625 h 79375"/>
              <a:gd name="connsiteX19" fmla="*/ 393700 w 444500"/>
              <a:gd name="connsiteY19" fmla="*/ 41275 h 79375"/>
              <a:gd name="connsiteX20" fmla="*/ 406400 w 444500"/>
              <a:gd name="connsiteY20" fmla="*/ 38100 h 79375"/>
              <a:gd name="connsiteX21" fmla="*/ 428625 w 444500"/>
              <a:gd name="connsiteY21" fmla="*/ 22225 h 79375"/>
              <a:gd name="connsiteX22" fmla="*/ 444500 w 444500"/>
              <a:gd name="connsiteY22" fmla="*/ 6350 h 7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500" h="79375">
                <a:moveTo>
                  <a:pt x="0" y="79375"/>
                </a:moveTo>
                <a:cubicBezTo>
                  <a:pt x="2122" y="76828"/>
                  <a:pt x="21889" y="53770"/>
                  <a:pt x="25400" y="47625"/>
                </a:cubicBezTo>
                <a:cubicBezTo>
                  <a:pt x="27060" y="44719"/>
                  <a:pt x="26719" y="40885"/>
                  <a:pt x="28575" y="38100"/>
                </a:cubicBezTo>
                <a:cubicBezTo>
                  <a:pt x="34148" y="29740"/>
                  <a:pt x="61461" y="10884"/>
                  <a:pt x="63500" y="9525"/>
                </a:cubicBezTo>
                <a:cubicBezTo>
                  <a:pt x="66675" y="7408"/>
                  <a:pt x="69405" y="4382"/>
                  <a:pt x="73025" y="3175"/>
                </a:cubicBezTo>
                <a:cubicBezTo>
                  <a:pt x="79132" y="1139"/>
                  <a:pt x="85725" y="1058"/>
                  <a:pt x="92075" y="0"/>
                </a:cubicBezTo>
                <a:cubicBezTo>
                  <a:pt x="144495" y="8737"/>
                  <a:pt x="89386" y="-1466"/>
                  <a:pt x="120650" y="6350"/>
                </a:cubicBezTo>
                <a:cubicBezTo>
                  <a:pt x="125885" y="7659"/>
                  <a:pt x="131367" y="7938"/>
                  <a:pt x="136525" y="9525"/>
                </a:cubicBezTo>
                <a:cubicBezTo>
                  <a:pt x="145168" y="12184"/>
                  <a:pt x="153347" y="16191"/>
                  <a:pt x="161925" y="19050"/>
                </a:cubicBezTo>
                <a:cubicBezTo>
                  <a:pt x="166065" y="20430"/>
                  <a:pt x="170429" y="21026"/>
                  <a:pt x="174625" y="22225"/>
                </a:cubicBezTo>
                <a:cubicBezTo>
                  <a:pt x="206509" y="31335"/>
                  <a:pt x="157148" y="18649"/>
                  <a:pt x="196850" y="28575"/>
                </a:cubicBezTo>
                <a:cubicBezTo>
                  <a:pt x="231520" y="51689"/>
                  <a:pt x="178070" y="17598"/>
                  <a:pt x="219075" y="38100"/>
                </a:cubicBezTo>
                <a:cubicBezTo>
                  <a:pt x="251618" y="54372"/>
                  <a:pt x="205534" y="44345"/>
                  <a:pt x="257175" y="50800"/>
                </a:cubicBezTo>
                <a:cubicBezTo>
                  <a:pt x="260350" y="51858"/>
                  <a:pt x="263471" y="53094"/>
                  <a:pt x="266700" y="53975"/>
                </a:cubicBezTo>
                <a:cubicBezTo>
                  <a:pt x="275120" y="56271"/>
                  <a:pt x="283821" y="57565"/>
                  <a:pt x="292100" y="60325"/>
                </a:cubicBezTo>
                <a:lnTo>
                  <a:pt x="301625" y="63500"/>
                </a:lnTo>
                <a:cubicBezTo>
                  <a:pt x="308800" y="62988"/>
                  <a:pt x="347006" y="62131"/>
                  <a:pt x="361950" y="57150"/>
                </a:cubicBezTo>
                <a:cubicBezTo>
                  <a:pt x="366440" y="55653"/>
                  <a:pt x="370300" y="52664"/>
                  <a:pt x="374650" y="50800"/>
                </a:cubicBezTo>
                <a:cubicBezTo>
                  <a:pt x="377726" y="49482"/>
                  <a:pt x="381182" y="49122"/>
                  <a:pt x="384175" y="47625"/>
                </a:cubicBezTo>
                <a:cubicBezTo>
                  <a:pt x="387588" y="45918"/>
                  <a:pt x="390193" y="42778"/>
                  <a:pt x="393700" y="41275"/>
                </a:cubicBezTo>
                <a:cubicBezTo>
                  <a:pt x="397711" y="39556"/>
                  <a:pt x="402167" y="39158"/>
                  <a:pt x="406400" y="38100"/>
                </a:cubicBezTo>
                <a:cubicBezTo>
                  <a:pt x="413938" y="33074"/>
                  <a:pt x="421733" y="28132"/>
                  <a:pt x="428625" y="22225"/>
                </a:cubicBezTo>
                <a:lnTo>
                  <a:pt x="444500" y="6350"/>
                </a:lnTo>
              </a:path>
            </a:pathLst>
          </a:cu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95057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1782" b="6193"/>
          <a:stretch/>
        </p:blipFill>
        <p:spPr>
          <a:xfrm>
            <a:off x="-139700" y="-147918"/>
            <a:ext cx="12331700" cy="7044018"/>
          </a:xfrm>
          <a:prstGeom prst="rect">
            <a:avLst/>
          </a:prstGeom>
        </p:spPr>
      </p:pic>
      <p:sp>
        <p:nvSpPr>
          <p:cNvPr id="10" name="Rectangle 9"/>
          <p:cNvSpPr/>
          <p:nvPr/>
        </p:nvSpPr>
        <p:spPr>
          <a:xfrm>
            <a:off x="-139700" y="-147917"/>
            <a:ext cx="12331699" cy="7044018"/>
          </a:xfrm>
          <a:prstGeom prst="rect">
            <a:avLst/>
          </a:prstGeom>
          <a:solidFill>
            <a:srgbClr val="000000">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77585" y="-147184"/>
            <a:ext cx="4356100" cy="7044017"/>
          </a:xfrm>
          <a:prstGeom prst="rect">
            <a:avLst/>
          </a:prstGeom>
          <a:solidFill>
            <a:srgbClr val="1B907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569685" y="93894"/>
            <a:ext cx="3771900" cy="1200329"/>
          </a:xfrm>
          <a:prstGeom prst="rect">
            <a:avLst/>
          </a:prstGeom>
          <a:noFill/>
        </p:spPr>
        <p:txBody>
          <a:bodyPr wrap="square" rtlCol="0" anchor="t">
            <a:spAutoFit/>
          </a:bodyPr>
          <a:lstStyle/>
          <a:p>
            <a:pPr algn="ctr"/>
            <a:r>
              <a:rPr lang="en-US" sz="3600" b="1" u="sng" dirty="0">
                <a:latin typeface="Tahoma"/>
                <a:ea typeface="Tahoma"/>
                <a:cs typeface="Tahoma"/>
              </a:rPr>
              <a:t>Online </a:t>
            </a:r>
            <a:r>
              <a:rPr lang="en-US" sz="3600" b="1" u="sng" dirty="0" smtClean="0">
                <a:latin typeface="Tahoma"/>
                <a:ea typeface="Tahoma"/>
                <a:cs typeface="Tahoma"/>
              </a:rPr>
              <a:t>Payment </a:t>
            </a:r>
            <a:r>
              <a:rPr lang="en-US" sz="3600" b="1" u="sng" dirty="0">
                <a:latin typeface="Tahoma"/>
                <a:ea typeface="Tahoma"/>
                <a:cs typeface="Tahoma"/>
              </a:rPr>
              <a:t>Portal</a:t>
            </a:r>
          </a:p>
        </p:txBody>
      </p:sp>
      <p:sp>
        <p:nvSpPr>
          <p:cNvPr id="7" name="TextBox 6"/>
          <p:cNvSpPr txBox="1"/>
          <p:nvPr/>
        </p:nvSpPr>
        <p:spPr>
          <a:xfrm>
            <a:off x="341085" y="1399644"/>
            <a:ext cx="4292600" cy="4016484"/>
          </a:xfrm>
          <a:prstGeom prst="rect">
            <a:avLst/>
          </a:prstGeom>
          <a:noFill/>
        </p:spPr>
        <p:txBody>
          <a:bodyPr wrap="square" rtlCol="0" anchor="t">
            <a:spAutoFit/>
          </a:bodyPr>
          <a:lstStyle/>
          <a:p>
            <a:pPr>
              <a:lnSpc>
                <a:spcPct val="150000"/>
              </a:lnSpc>
            </a:pPr>
            <a:r>
              <a:rPr lang="en-US" sz="2000" dirty="0">
                <a:latin typeface="Tahoma" panose="020B0604030504040204" pitchFamily="34" charset="0"/>
                <a:ea typeface="Tahoma" panose="020B0604030504040204" pitchFamily="34" charset="0"/>
                <a:cs typeface="Tahoma" panose="020B0604030504040204" pitchFamily="34" charset="0"/>
              </a:rPr>
              <a:t>Accept Secure Customer Initiated Payments on your Website.</a:t>
            </a:r>
            <a:endParaRPr lang="en-US" dirty="0">
              <a:cs typeface="Calibri" panose="020F0502020204030204" pitchFamily="34" charset="0"/>
            </a:endParaRPr>
          </a:p>
          <a:p>
            <a:pPr>
              <a:lnSpc>
                <a:spcPct val="150000"/>
              </a:lnSpc>
            </a:pPr>
            <a:endParaRPr lang="en-US" sz="1000" dirty="0">
              <a:latin typeface="Tahoma"/>
              <a:ea typeface="Tahoma"/>
              <a:cs typeface="Tahoma"/>
            </a:endParaRPr>
          </a:p>
          <a:p>
            <a:pPr marL="342900" indent="-342900">
              <a:lnSpc>
                <a:spcPct val="150000"/>
              </a:lnSpc>
              <a:buFont typeface="Arial" panose="05000000000000000000" pitchFamily="2" charset="2"/>
              <a:buChar char="•"/>
            </a:pPr>
            <a:r>
              <a:rPr lang="en-US" sz="2000" dirty="0">
                <a:latin typeface="Tahoma" panose="020B0604030504040204" pitchFamily="34" charset="0"/>
                <a:ea typeface="Tahoma" panose="020B0604030504040204" pitchFamily="34" charset="0"/>
                <a:cs typeface="Tahoma" panose="020B0604030504040204" pitchFamily="34" charset="0"/>
              </a:rPr>
              <a:t>Works with your current banking relationship</a:t>
            </a:r>
          </a:p>
          <a:p>
            <a:pPr marL="342900" indent="-342900">
              <a:lnSpc>
                <a:spcPct val="150000"/>
              </a:lnSpc>
              <a:buFont typeface="Arial" panose="05000000000000000000" pitchFamily="2" charset="2"/>
              <a:buChar char="•"/>
            </a:pPr>
            <a:r>
              <a:rPr lang="en-US" sz="2000" dirty="0" smtClean="0">
                <a:latin typeface="Tahoma"/>
                <a:ea typeface="Tahoma"/>
                <a:cs typeface="Tahoma"/>
              </a:rPr>
              <a:t>No development work required</a:t>
            </a:r>
            <a:endParaRPr lang="en-US" sz="2000" dirty="0">
              <a:latin typeface="Tahoma"/>
              <a:ea typeface="Tahoma"/>
              <a:cs typeface="Tahoma"/>
            </a:endParaRPr>
          </a:p>
          <a:p>
            <a:pPr marL="342900" indent="-342900">
              <a:lnSpc>
                <a:spcPct val="150000"/>
              </a:lnSpc>
              <a:buFont typeface="Arial" panose="05000000000000000000" pitchFamily="2" charset="2"/>
              <a:buChar char="•"/>
            </a:pPr>
            <a:r>
              <a:rPr lang="en-US" sz="2000" dirty="0">
                <a:latin typeface="Tahoma" panose="020B0604030504040204" pitchFamily="34" charset="0"/>
                <a:ea typeface="Tahoma" panose="020B0604030504040204" pitchFamily="34" charset="0"/>
                <a:cs typeface="Tahoma" panose="020B0604030504040204" pitchFamily="34" charset="0"/>
              </a:rPr>
              <a:t>Fully hosted – turnkey solution</a:t>
            </a:r>
          </a:p>
          <a:p>
            <a:pPr marL="342900" indent="-342900">
              <a:lnSpc>
                <a:spcPct val="150000"/>
              </a:lnSpc>
              <a:buFont typeface="Arial" panose="05000000000000000000" pitchFamily="2" charset="2"/>
              <a:buChar char="•"/>
            </a:pPr>
            <a:r>
              <a:rPr lang="en-US" sz="2000" dirty="0">
                <a:latin typeface="Tahoma" panose="020B0604030504040204" pitchFamily="34" charset="0"/>
                <a:ea typeface="Tahoma" panose="020B0604030504040204" pitchFamily="34" charset="0"/>
                <a:cs typeface="Tahoma" panose="020B0604030504040204" pitchFamily="34" charset="0"/>
              </a:rPr>
              <a:t>Virtual Remittance Feature: </a:t>
            </a:r>
            <a:r>
              <a:rPr lang="en-US" sz="2000" dirty="0" smtClean="0">
                <a:latin typeface="Tahoma" panose="020B0604030504040204" pitchFamily="34" charset="0"/>
                <a:ea typeface="Tahoma" panose="020B0604030504040204" pitchFamily="34" charset="0"/>
                <a:cs typeface="Tahoma" panose="020B0604030504040204" pitchFamily="34" charset="0"/>
              </a:rPr>
              <a:t>Simply </a:t>
            </a:r>
            <a:r>
              <a:rPr lang="en-US" sz="2000" dirty="0">
                <a:latin typeface="Tahoma" panose="020B0604030504040204" pitchFamily="34" charset="0"/>
                <a:ea typeface="Tahoma" panose="020B0604030504040204" pitchFamily="34" charset="0"/>
                <a:cs typeface="Tahoma" panose="020B0604030504040204" pitchFamily="34" charset="0"/>
              </a:rPr>
              <a:t>attach and send!</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3829" y="-54909"/>
            <a:ext cx="6218025" cy="6858000"/>
          </a:xfrm>
          <a:prstGeom prst="rect">
            <a:avLst/>
          </a:prstGeom>
        </p:spPr>
      </p:pic>
    </p:spTree>
    <p:extLst>
      <p:ext uri="{BB962C8B-B14F-4D97-AF65-F5344CB8AC3E}">
        <p14:creationId xmlns:p14="http://schemas.microsoft.com/office/powerpoint/2010/main" val="10444765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4375" b="10781"/>
          <a:stretch/>
        </p:blipFill>
        <p:spPr>
          <a:xfrm>
            <a:off x="0" y="-38100"/>
            <a:ext cx="12192000" cy="6896100"/>
          </a:xfrm>
          <a:prstGeom prst="rect">
            <a:avLst/>
          </a:prstGeom>
        </p:spPr>
      </p:pic>
      <p:sp>
        <p:nvSpPr>
          <p:cNvPr id="9" name="Rectangle 8"/>
          <p:cNvSpPr/>
          <p:nvPr/>
        </p:nvSpPr>
        <p:spPr>
          <a:xfrm>
            <a:off x="0" y="-38101"/>
            <a:ext cx="12191999" cy="6934201"/>
          </a:xfrm>
          <a:prstGeom prst="rect">
            <a:avLst/>
          </a:prstGeom>
          <a:solidFill>
            <a:srgbClr val="000000">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p:cNvSpPr/>
          <p:nvPr/>
        </p:nvSpPr>
        <p:spPr>
          <a:xfrm>
            <a:off x="292095" y="-38100"/>
            <a:ext cx="4356100" cy="6934200"/>
          </a:xfrm>
          <a:prstGeom prst="rect">
            <a:avLst/>
          </a:prstGeom>
          <a:solidFill>
            <a:srgbClr val="1B907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355595" y="246294"/>
            <a:ext cx="4208162" cy="1200329"/>
          </a:xfrm>
          <a:prstGeom prst="rect">
            <a:avLst/>
          </a:prstGeom>
          <a:noFill/>
        </p:spPr>
        <p:txBody>
          <a:bodyPr wrap="square" rtlCol="0" anchor="t">
            <a:spAutoFit/>
          </a:bodyPr>
          <a:lstStyle/>
          <a:p>
            <a:pPr algn="ctr"/>
            <a:r>
              <a:rPr lang="en-US" sz="3600" b="1" u="sng">
                <a:latin typeface="Tahoma"/>
                <a:ea typeface="Tahoma"/>
                <a:cs typeface="Tahoma"/>
              </a:rPr>
              <a:t>CREDIT CARD </a:t>
            </a:r>
            <a:endParaRPr lang="en-US" sz="3600" b="1" u="sng">
              <a:latin typeface="Tahoma" panose="020B0604030504040204" pitchFamily="34" charset="0"/>
              <a:ea typeface="Tahoma" panose="020B0604030504040204" pitchFamily="34" charset="0"/>
              <a:cs typeface="Tahoma" panose="020B0604030504040204" pitchFamily="34" charset="0"/>
            </a:endParaRPr>
          </a:p>
          <a:p>
            <a:pPr algn="ctr"/>
            <a:r>
              <a:rPr lang="en-US" sz="3600" b="1" u="sng">
                <a:latin typeface="Tahoma"/>
                <a:ea typeface="Tahoma"/>
                <a:cs typeface="Tahoma"/>
              </a:rPr>
              <a:t>Processing</a:t>
            </a:r>
          </a:p>
        </p:txBody>
      </p:sp>
      <p:sp>
        <p:nvSpPr>
          <p:cNvPr id="7" name="TextBox 6"/>
          <p:cNvSpPr txBox="1"/>
          <p:nvPr/>
        </p:nvSpPr>
        <p:spPr>
          <a:xfrm>
            <a:off x="341081" y="1592644"/>
            <a:ext cx="4292600" cy="4708981"/>
          </a:xfrm>
          <a:prstGeom prst="rect">
            <a:avLst/>
          </a:prstGeom>
          <a:noFill/>
        </p:spPr>
        <p:txBody>
          <a:bodyPr wrap="square" rtlCol="0" anchor="t">
            <a:spAutoFit/>
          </a:bodyPr>
          <a:lstStyle/>
          <a:p>
            <a:pPr>
              <a:lnSpc>
                <a:spcPct val="150000"/>
              </a:lnSpc>
            </a:pPr>
            <a:r>
              <a:rPr lang="en-US" sz="2000" b="1" u="sng" dirty="0">
                <a:latin typeface="Tahoma"/>
                <a:ea typeface="Tahoma"/>
                <a:cs typeface="Tahoma"/>
              </a:rPr>
              <a:t>Features</a:t>
            </a:r>
            <a:r>
              <a:rPr lang="en-US" sz="2000" u="sng" dirty="0">
                <a:latin typeface="Tahoma"/>
                <a:ea typeface="Tahoma"/>
                <a:cs typeface="Tahoma"/>
              </a:rPr>
              <a:t>:</a:t>
            </a:r>
          </a:p>
          <a:p>
            <a:pPr>
              <a:lnSpc>
                <a:spcPct val="150000"/>
              </a:lnSpc>
            </a:pPr>
            <a:endParaRPr lang="en-US" sz="2000" dirty="0">
              <a:latin typeface="Tahoma" panose="020B0604030504040204" pitchFamily="34" charset="0"/>
              <a:ea typeface="Tahoma" panose="020B0604030504040204" pitchFamily="34" charset="0"/>
              <a:cs typeface="Tahoma" panose="020B0604030504040204" pitchFamily="34" charset="0"/>
            </a:endParaRPr>
          </a:p>
          <a:p>
            <a:pPr marL="342900" indent="-342900">
              <a:lnSpc>
                <a:spcPct val="150000"/>
              </a:lnSpc>
              <a:buFont typeface="Arial" panose="05000000000000000000" pitchFamily="2" charset="2"/>
              <a:buChar char="•"/>
            </a:pPr>
            <a:r>
              <a:rPr lang="en-US" sz="2000" dirty="0">
                <a:latin typeface="Tahoma"/>
                <a:ea typeface="Tahoma"/>
                <a:cs typeface="Tahoma"/>
              </a:rPr>
              <a:t>Discounted processing fees</a:t>
            </a:r>
          </a:p>
          <a:p>
            <a:pPr marL="342900" indent="-342900">
              <a:lnSpc>
                <a:spcPct val="150000"/>
              </a:lnSpc>
              <a:buFont typeface="Arial" panose="05000000000000000000" pitchFamily="2" charset="2"/>
              <a:buChar char="•"/>
            </a:pPr>
            <a:r>
              <a:rPr lang="en-US" sz="2000" dirty="0">
                <a:latin typeface="Tahoma"/>
                <a:ea typeface="Tahoma"/>
                <a:cs typeface="Tahoma"/>
              </a:rPr>
              <a:t>Automated Level 2 and 3 Processing</a:t>
            </a:r>
          </a:p>
          <a:p>
            <a:pPr marL="342900" indent="-342900">
              <a:lnSpc>
                <a:spcPct val="150000"/>
              </a:lnSpc>
              <a:buFont typeface="Arial" panose="05000000000000000000" pitchFamily="2" charset="2"/>
              <a:buChar char="•"/>
            </a:pPr>
            <a:r>
              <a:rPr lang="en-US" sz="2000" dirty="0">
                <a:latin typeface="Tahoma"/>
                <a:ea typeface="Tahoma"/>
                <a:cs typeface="Tahoma"/>
              </a:rPr>
              <a:t>Surcharging</a:t>
            </a:r>
          </a:p>
          <a:p>
            <a:pPr marL="342900" indent="-342900">
              <a:lnSpc>
                <a:spcPct val="150000"/>
              </a:lnSpc>
              <a:buFont typeface="Arial" panose="05000000000000000000" pitchFamily="2" charset="2"/>
              <a:buChar char="•"/>
            </a:pPr>
            <a:r>
              <a:rPr lang="en-US" sz="2000" dirty="0" smtClean="0">
                <a:latin typeface="Tahoma"/>
                <a:ea typeface="Tahoma"/>
                <a:cs typeface="Tahoma"/>
              </a:rPr>
              <a:t>P2PE </a:t>
            </a:r>
            <a:r>
              <a:rPr lang="en-US" sz="2000" dirty="0">
                <a:latin typeface="Tahoma"/>
                <a:ea typeface="Tahoma"/>
                <a:cs typeface="Tahoma"/>
              </a:rPr>
              <a:t>Validated Solution</a:t>
            </a:r>
          </a:p>
          <a:p>
            <a:pPr marL="342900" indent="-342900">
              <a:lnSpc>
                <a:spcPct val="150000"/>
              </a:lnSpc>
              <a:buFont typeface="Arial" panose="05000000000000000000" pitchFamily="2" charset="2"/>
              <a:buChar char="•"/>
            </a:pPr>
            <a:r>
              <a:rPr lang="en-US" sz="2000" dirty="0">
                <a:latin typeface="Tahoma"/>
                <a:ea typeface="Tahoma"/>
                <a:cs typeface="Tahoma"/>
              </a:rPr>
              <a:t>PCI Compliant </a:t>
            </a:r>
            <a:endParaRPr lang="en-US" sz="2000" dirty="0">
              <a:latin typeface="Tahoma" panose="020B0604030504040204" pitchFamily="34" charset="0"/>
              <a:ea typeface="Tahoma" panose="020B0604030504040204" pitchFamily="34" charset="0"/>
              <a:cs typeface="Tahoma" panose="020B0604030504040204" pitchFamily="34" charset="0"/>
            </a:endParaRPr>
          </a:p>
          <a:p>
            <a:pPr marL="342900" indent="-342900">
              <a:lnSpc>
                <a:spcPct val="150000"/>
              </a:lnSpc>
              <a:buFont typeface="Arial" panose="05000000000000000000" pitchFamily="2" charset="2"/>
              <a:buChar char="•"/>
            </a:pPr>
            <a:r>
              <a:rPr lang="en-US" sz="2000" dirty="0" smtClean="0">
                <a:latin typeface="Tahoma"/>
                <a:ea typeface="Tahoma"/>
                <a:cs typeface="Tahoma"/>
              </a:rPr>
              <a:t>Tokenization</a:t>
            </a:r>
            <a:endParaRPr lang="en-US" sz="2000" dirty="0">
              <a:latin typeface="Tahoma"/>
              <a:ea typeface="Tahoma"/>
              <a:cs typeface="Tahoma"/>
            </a:endParaRPr>
          </a:p>
          <a:p>
            <a:pPr marL="342900" indent="-342900">
              <a:lnSpc>
                <a:spcPct val="150000"/>
              </a:lnSpc>
              <a:buFont typeface="Arial" panose="05000000000000000000" pitchFamily="2" charset="2"/>
              <a:buChar char="•"/>
            </a:pPr>
            <a:r>
              <a:rPr lang="en-US" sz="2000" dirty="0" smtClean="0">
                <a:latin typeface="Tahoma"/>
                <a:ea typeface="Tahoma"/>
                <a:cs typeface="Tahoma"/>
              </a:rPr>
              <a:t>EMV</a:t>
            </a:r>
            <a:endParaRPr lang="en-US" sz="2000" dirty="0">
              <a:latin typeface="Tahoma"/>
              <a:ea typeface="Tahoma"/>
              <a:cs typeface="Tahoma"/>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75736" y="6202693"/>
            <a:ext cx="1001964" cy="509128"/>
          </a:xfrm>
          <a:prstGeom prst="rect">
            <a:avLst/>
          </a:prstGeom>
        </p:spPr>
      </p:pic>
      <p:pic>
        <p:nvPicPr>
          <p:cNvPr id="2050" name="Picture 2" descr="Consumers Are Satisfied Making Contactless Payments, But Security ..."/>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33375" y1="43556" x2="33375" y2="43556"/>
                        <a14:foregroundMark x1="38750" y1="41111" x2="38750" y2="41111"/>
                        <a14:foregroundMark x1="48000" y1="23556" x2="48000" y2="23556"/>
                        <a14:foregroundMark x1="14375" y1="82444" x2="14375" y2="82444"/>
                        <a14:foregroundMark x1="5250" y1="91333" x2="5250" y2="91333"/>
                        <a14:foregroundMark x1="40250" y1="35111" x2="40250" y2="35111"/>
                        <a14:foregroundMark x1="52125" y1="24444" x2="52125" y2="24444"/>
                        <a14:foregroundMark x1="44125" y1="62444" x2="44125" y2="62444"/>
                        <a14:foregroundMark x1="95250" y1="82222" x2="95250" y2="82222"/>
                        <a14:foregroundMark x1="94250" y1="83556" x2="94250" y2="83556"/>
                        <a14:foregroundMark x1="90375" y1="86667" x2="90375" y2="86667"/>
                      </a14:backgroundRemoval>
                    </a14:imgEffect>
                  </a14:imgLayer>
                </a14:imgProps>
              </a:ext>
              <a:ext uri="{28A0092B-C50C-407E-A947-70E740481C1C}">
                <a14:useLocalDpi xmlns:a14="http://schemas.microsoft.com/office/drawing/2010/main" val="0"/>
              </a:ext>
            </a:extLst>
          </a:blip>
          <a:srcRect/>
          <a:stretch>
            <a:fillRect/>
          </a:stretch>
        </p:blipFill>
        <p:spPr bwMode="auto">
          <a:xfrm>
            <a:off x="6245712" y="-225770"/>
            <a:ext cx="5946287" cy="3344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10860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4375" b="10781"/>
          <a:stretch/>
        </p:blipFill>
        <p:spPr>
          <a:xfrm>
            <a:off x="0" y="-38100"/>
            <a:ext cx="12192000" cy="6896100"/>
          </a:xfrm>
          <a:prstGeom prst="rect">
            <a:avLst/>
          </a:prstGeom>
        </p:spPr>
      </p:pic>
      <p:sp>
        <p:nvSpPr>
          <p:cNvPr id="9" name="Rectangle 8"/>
          <p:cNvSpPr/>
          <p:nvPr/>
        </p:nvSpPr>
        <p:spPr>
          <a:xfrm>
            <a:off x="0" y="-38101"/>
            <a:ext cx="12191999" cy="6896101"/>
          </a:xfrm>
          <a:prstGeom prst="rect">
            <a:avLst/>
          </a:prstGeom>
          <a:solidFill>
            <a:srgbClr val="000000">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92094" y="-38102"/>
            <a:ext cx="4356100" cy="6890242"/>
          </a:xfrm>
          <a:prstGeom prst="rect">
            <a:avLst/>
          </a:prstGeom>
          <a:solidFill>
            <a:srgbClr val="1B907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55594" y="246294"/>
            <a:ext cx="4208162" cy="1200329"/>
          </a:xfrm>
          <a:prstGeom prst="rect">
            <a:avLst/>
          </a:prstGeom>
          <a:noFill/>
        </p:spPr>
        <p:txBody>
          <a:bodyPr wrap="square" rtlCol="0" anchor="t">
            <a:spAutoFit/>
          </a:bodyPr>
          <a:lstStyle/>
          <a:p>
            <a:pPr algn="ctr"/>
            <a:r>
              <a:rPr lang="en-US" sz="3600" b="1" u="sng">
                <a:latin typeface="Tahoma"/>
                <a:ea typeface="Tahoma"/>
                <a:cs typeface="Tahoma"/>
              </a:rPr>
              <a:t>CREDIT CARD </a:t>
            </a:r>
            <a:endParaRPr lang="en-US" sz="3600" b="1" u="sng">
              <a:latin typeface="Tahoma" panose="020B0604030504040204" pitchFamily="34" charset="0"/>
              <a:ea typeface="Tahoma" panose="020B0604030504040204" pitchFamily="34" charset="0"/>
              <a:cs typeface="Tahoma" panose="020B0604030504040204" pitchFamily="34" charset="0"/>
            </a:endParaRPr>
          </a:p>
          <a:p>
            <a:pPr algn="ctr"/>
            <a:r>
              <a:rPr lang="en-US" sz="3600" b="1" u="sng">
                <a:latin typeface="Tahoma"/>
                <a:ea typeface="Tahoma"/>
                <a:cs typeface="Tahoma"/>
              </a:rPr>
              <a:t>Surcharging</a:t>
            </a:r>
          </a:p>
        </p:txBody>
      </p:sp>
      <p:sp>
        <p:nvSpPr>
          <p:cNvPr id="7" name="TextBox 6"/>
          <p:cNvSpPr txBox="1"/>
          <p:nvPr/>
        </p:nvSpPr>
        <p:spPr>
          <a:xfrm>
            <a:off x="355594" y="1563616"/>
            <a:ext cx="4292600" cy="4662815"/>
          </a:xfrm>
          <a:prstGeom prst="rect">
            <a:avLst/>
          </a:prstGeom>
          <a:noFill/>
        </p:spPr>
        <p:txBody>
          <a:bodyPr wrap="square" rtlCol="0" anchor="t">
            <a:spAutoFit/>
          </a:bodyPr>
          <a:lstStyle/>
          <a:p>
            <a:pPr>
              <a:lnSpc>
                <a:spcPct val="150000"/>
              </a:lnSpc>
            </a:pPr>
            <a:r>
              <a:rPr lang="en-US" sz="2000" b="1" u="sng" dirty="0">
                <a:latin typeface="Tahoma"/>
                <a:ea typeface="Tahoma"/>
                <a:cs typeface="Tahoma"/>
              </a:rPr>
              <a:t>Features:</a:t>
            </a:r>
            <a:endParaRPr lang="en-US" dirty="0">
              <a:latin typeface="Tahoma"/>
              <a:ea typeface="Tahoma"/>
              <a:cs typeface="Tahoma"/>
            </a:endParaRPr>
          </a:p>
          <a:p>
            <a:pPr marL="285750" indent="-285750">
              <a:lnSpc>
                <a:spcPct val="150000"/>
              </a:lnSpc>
              <a:buFont typeface="Arial"/>
              <a:buChar char="•"/>
            </a:pPr>
            <a:endParaRPr lang="en-US"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5000000000000000000" pitchFamily="2" charset="2"/>
              <a:buChar char="•"/>
            </a:pPr>
            <a:r>
              <a:rPr lang="en-US" sz="2000" dirty="0">
                <a:latin typeface="Tahoma"/>
                <a:ea typeface="Tahoma"/>
                <a:cs typeface="Tahoma"/>
              </a:rPr>
              <a:t>Reduce compliance exposure</a:t>
            </a:r>
          </a:p>
          <a:p>
            <a:pPr marL="342900" indent="-342900">
              <a:buFont typeface="Arial" panose="05000000000000000000" pitchFamily="2" charset="2"/>
              <a:buChar char="•"/>
            </a:pPr>
            <a:endParaRPr lang="en-US" sz="2000"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5000000000000000000" pitchFamily="2" charset="2"/>
              <a:buChar char="•"/>
            </a:pPr>
            <a:r>
              <a:rPr lang="en-US" sz="2000" dirty="0">
                <a:latin typeface="Tahoma"/>
                <a:ea typeface="Tahoma"/>
                <a:cs typeface="Tahoma"/>
              </a:rPr>
              <a:t>Smart surcharge calculation will apply the fee automatically </a:t>
            </a:r>
          </a:p>
          <a:p>
            <a:endParaRPr lang="en-US" sz="2000"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5000000000000000000" pitchFamily="2" charset="2"/>
              <a:buChar char="•"/>
            </a:pPr>
            <a:r>
              <a:rPr lang="en-US" sz="2000" dirty="0">
                <a:latin typeface="Tahoma"/>
                <a:ea typeface="Tahoma"/>
                <a:cs typeface="Tahoma"/>
              </a:rPr>
              <a:t>Surcharging </a:t>
            </a:r>
            <a:r>
              <a:rPr lang="en-US" sz="2000" dirty="0" smtClean="0">
                <a:latin typeface="Tahoma"/>
                <a:ea typeface="Tahoma"/>
                <a:cs typeface="Tahoma"/>
              </a:rPr>
              <a:t>notification </a:t>
            </a:r>
            <a:r>
              <a:rPr lang="en-US" sz="2000" dirty="0">
                <a:latin typeface="Tahoma"/>
                <a:ea typeface="Tahoma"/>
                <a:cs typeface="Tahoma"/>
              </a:rPr>
              <a:t>and disclosure requirements will be provided</a:t>
            </a:r>
          </a:p>
          <a:p>
            <a:pPr marL="342900" indent="-342900">
              <a:buFont typeface="Arial" panose="05000000000000000000" pitchFamily="2" charset="2"/>
              <a:buChar char="•"/>
            </a:pPr>
            <a:endParaRPr lang="en-US" sz="2000"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5000000000000000000" pitchFamily="2" charset="2"/>
              <a:buChar char="•"/>
            </a:pPr>
            <a:r>
              <a:rPr lang="en-US" sz="2000" dirty="0">
                <a:latin typeface="Tahoma"/>
                <a:ea typeface="Tahoma"/>
                <a:cs typeface="Tahoma"/>
              </a:rPr>
              <a:t>Card validation occurs at the point of </a:t>
            </a:r>
            <a:r>
              <a:rPr lang="en-US" sz="2000" dirty="0" smtClean="0">
                <a:latin typeface="Tahoma"/>
                <a:ea typeface="Tahoma"/>
                <a:cs typeface="Tahoma"/>
              </a:rPr>
              <a:t>entry. Only </a:t>
            </a:r>
            <a:r>
              <a:rPr lang="en-US" sz="2000" dirty="0">
                <a:latin typeface="Tahoma"/>
                <a:ea typeface="Tahoma"/>
                <a:cs typeface="Tahoma"/>
              </a:rPr>
              <a:t>qualified payments are surcharged</a:t>
            </a:r>
          </a:p>
        </p:txBody>
      </p:sp>
      <p:sp>
        <p:nvSpPr>
          <p:cNvPr id="3" name="Rectangle 2"/>
          <p:cNvSpPr/>
          <p:nvPr/>
        </p:nvSpPr>
        <p:spPr>
          <a:xfrm>
            <a:off x="6675261" y="4654034"/>
            <a:ext cx="722505" cy="276999"/>
          </a:xfrm>
          <a:prstGeom prst="rect">
            <a:avLst/>
          </a:prstGeom>
        </p:spPr>
        <p:txBody>
          <a:bodyPr wrap="none">
            <a:spAutoFit/>
          </a:bodyPr>
          <a:lstStyle/>
          <a:p>
            <a:r>
              <a:rPr lang="en-US" sz="1200" dirty="0" smtClean="0">
                <a:solidFill>
                  <a:schemeClr val="bg1"/>
                </a:solidFill>
                <a:effectLst>
                  <a:outerShdw blurRad="38100" dist="38100" dir="2700000" algn="tl">
                    <a:srgbClr val="000000">
                      <a:alpha val="43137"/>
                    </a:srgbClr>
                  </a:outerShdw>
                </a:effectLst>
                <a:latin typeface="Tahoma"/>
                <a:ea typeface="Tahoma"/>
                <a:cs typeface="Tahoma"/>
              </a:rPr>
              <a:t>ATTACH</a:t>
            </a:r>
            <a:endParaRPr lang="en-US" sz="1200" dirty="0">
              <a:solidFill>
                <a:schemeClr val="bg1"/>
              </a:solidFill>
              <a:effectLst>
                <a:outerShdw blurRad="38100" dist="38100" dir="2700000" algn="tl">
                  <a:srgbClr val="000000">
                    <a:alpha val="43137"/>
                  </a:srgbClr>
                </a:outerShdw>
              </a:effectLst>
            </a:endParaRPr>
          </a:p>
        </p:txBody>
      </p:sp>
      <p:grpSp>
        <p:nvGrpSpPr>
          <p:cNvPr id="10" name="Group 9"/>
          <p:cNvGrpSpPr/>
          <p:nvPr/>
        </p:nvGrpSpPr>
        <p:grpSpPr>
          <a:xfrm>
            <a:off x="4774223" y="974"/>
            <a:ext cx="7062862" cy="6851165"/>
            <a:chOff x="4774223" y="975"/>
            <a:chExt cx="6922477" cy="6714988"/>
          </a:xfrm>
        </p:grpSpPr>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774223" y="975"/>
              <a:ext cx="6922477" cy="6714988"/>
            </a:xfrm>
            <a:prstGeom prst="rect">
              <a:avLst/>
            </a:prstGeom>
            <a:ln w="88900" cap="sq" cmpd="thickThin">
              <a:noFill/>
              <a:prstDash val="solid"/>
              <a:miter lim="800000"/>
            </a:ln>
            <a:effectLst>
              <a:innerShdw blurRad="76200">
                <a:srgbClr val="000000"/>
              </a:innerShdw>
            </a:effectLst>
            <a:extLst/>
          </p:spPr>
        </p:pic>
        <p:sp>
          <p:nvSpPr>
            <p:cNvPr id="8" name="Oval 7"/>
            <p:cNvSpPr/>
            <p:nvPr/>
          </p:nvSpPr>
          <p:spPr>
            <a:xfrm>
              <a:off x="6722269" y="5087144"/>
              <a:ext cx="62388" cy="8016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7284698" y="5100638"/>
              <a:ext cx="56696" cy="59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931382" y="2870632"/>
            <a:ext cx="4260615" cy="3058175"/>
          </a:xfrm>
          <a:prstGeom prst="rect">
            <a:avLst/>
          </a:prstGeom>
          <a:noFill/>
          <a:ln>
            <a:noFill/>
          </a:ln>
          <a:effectLst>
            <a:glow rad="63500">
              <a:schemeClr val="accent3">
                <a:satMod val="175000"/>
                <a:alpha val="40000"/>
              </a:schemeClr>
            </a:glow>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46657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gs>
            <a:gs pos="100000">
              <a:schemeClr val="tx1">
                <a:lumMod val="65000"/>
              </a:schemeClr>
            </a:gs>
          </a:gsLst>
          <a:lin ang="2700000" scaled="1"/>
          <a:tileRect/>
        </a:gradFill>
        <a:effectLst/>
      </p:bgPr>
    </p:bg>
    <p:spTree>
      <p:nvGrpSpPr>
        <p:cNvPr id="1" name=""/>
        <p:cNvGrpSpPr/>
        <p:nvPr/>
      </p:nvGrpSpPr>
      <p:grpSpPr>
        <a:xfrm>
          <a:off x="0" y="0"/>
          <a:ext cx="0" cy="0"/>
          <a:chOff x="0" y="0"/>
          <a:chExt cx="0" cy="0"/>
        </a:xfrm>
      </p:grpSpPr>
      <p:sp>
        <p:nvSpPr>
          <p:cNvPr id="16" name="Rectangle 15"/>
          <p:cNvSpPr/>
          <p:nvPr/>
        </p:nvSpPr>
        <p:spPr>
          <a:xfrm>
            <a:off x="5842" y="0"/>
            <a:ext cx="12186157" cy="6858000"/>
          </a:xfrm>
          <a:prstGeom prst="rect">
            <a:avLst/>
          </a:prstGeom>
          <a:solidFill>
            <a:srgbClr val="000000">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3152" t="10215" r="8775" b="5131"/>
          <a:stretch/>
        </p:blipFill>
        <p:spPr>
          <a:xfrm>
            <a:off x="555174" y="-12698"/>
            <a:ext cx="11636825" cy="6870698"/>
          </a:xfrm>
          <a:prstGeom prst="rect">
            <a:avLst/>
          </a:prstGeom>
        </p:spPr>
      </p:pic>
      <p:sp>
        <p:nvSpPr>
          <p:cNvPr id="11" name="Rectangle 10"/>
          <p:cNvSpPr/>
          <p:nvPr/>
        </p:nvSpPr>
        <p:spPr>
          <a:xfrm>
            <a:off x="409125" y="0"/>
            <a:ext cx="4064000" cy="6841676"/>
          </a:xfrm>
          <a:prstGeom prst="rect">
            <a:avLst/>
          </a:prstGeom>
          <a:solidFill>
            <a:srgbClr val="1B907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55175" y="217266"/>
            <a:ext cx="3771900" cy="1200329"/>
          </a:xfrm>
          <a:prstGeom prst="rect">
            <a:avLst/>
          </a:prstGeom>
          <a:noFill/>
        </p:spPr>
        <p:txBody>
          <a:bodyPr wrap="square" rtlCol="0" anchor="t">
            <a:spAutoFit/>
          </a:bodyPr>
          <a:lstStyle/>
          <a:p>
            <a:pPr algn="ctr"/>
            <a:r>
              <a:rPr lang="en-US" sz="3600" b="1" u="sng" dirty="0">
                <a:latin typeface="Tahoma"/>
                <a:ea typeface="Tahoma"/>
                <a:cs typeface="Tahoma"/>
              </a:rPr>
              <a:t>MOBILE DEPOSIT</a:t>
            </a:r>
          </a:p>
        </p:txBody>
      </p:sp>
      <p:sp>
        <p:nvSpPr>
          <p:cNvPr id="7" name="TextBox 6"/>
          <p:cNvSpPr txBox="1"/>
          <p:nvPr/>
        </p:nvSpPr>
        <p:spPr>
          <a:xfrm>
            <a:off x="428175" y="1510315"/>
            <a:ext cx="4000500" cy="4678204"/>
          </a:xfrm>
          <a:prstGeom prst="rect">
            <a:avLst/>
          </a:prstGeom>
          <a:noFill/>
        </p:spPr>
        <p:txBody>
          <a:bodyPr wrap="square" rtlCol="0" anchor="t">
            <a:spAutoFit/>
          </a:bodyPr>
          <a:lstStyle/>
          <a:p>
            <a:r>
              <a:rPr lang="en-US" sz="2000" dirty="0">
                <a:latin typeface="Tahoma"/>
                <a:ea typeface="Tahoma"/>
                <a:cs typeface="Tahoma"/>
              </a:rPr>
              <a:t>Process </a:t>
            </a:r>
            <a:r>
              <a:rPr lang="en-US" sz="2000" dirty="0" smtClean="0">
                <a:latin typeface="Tahoma"/>
                <a:ea typeface="Tahoma"/>
                <a:cs typeface="Tahoma"/>
              </a:rPr>
              <a:t>Payments </a:t>
            </a:r>
            <a:r>
              <a:rPr lang="en-US" sz="2000" dirty="0">
                <a:latin typeface="Tahoma"/>
                <a:ea typeface="Tahoma"/>
                <a:cs typeface="Tahoma"/>
              </a:rPr>
              <a:t>on the Go!</a:t>
            </a:r>
          </a:p>
          <a:p>
            <a:pPr>
              <a:lnSpc>
                <a:spcPct val="150000"/>
              </a:lnSpc>
            </a:pPr>
            <a:endParaRPr lang="en-US" sz="1200"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a:buChar char="•"/>
            </a:pPr>
            <a:r>
              <a:rPr lang="en-US" sz="2000" dirty="0">
                <a:latin typeface="Tahoma"/>
                <a:ea typeface="Tahoma"/>
                <a:cs typeface="Tahoma"/>
              </a:rPr>
              <a:t>Use the camera on your mobile phone or tablet to deposit checks</a:t>
            </a:r>
          </a:p>
          <a:p>
            <a:pPr marL="342900" indent="-342900">
              <a:buFont typeface="Arial"/>
              <a:buChar char="•"/>
            </a:pPr>
            <a:endParaRPr lang="en-US" sz="2000"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a:buChar char="•"/>
            </a:pPr>
            <a:r>
              <a:rPr lang="en-US" sz="2000" dirty="0">
                <a:latin typeface="Tahoma"/>
                <a:ea typeface="Tahoma"/>
                <a:cs typeface="Tahoma"/>
              </a:rPr>
              <a:t>Supported on iOS and Android Devices</a:t>
            </a:r>
          </a:p>
          <a:p>
            <a:pPr marL="342900" indent="-342900">
              <a:buFont typeface="Arial"/>
              <a:buChar char="•"/>
            </a:pPr>
            <a:endParaRPr lang="en-US" sz="2000"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a:buChar char="•"/>
            </a:pPr>
            <a:r>
              <a:rPr lang="en-US" sz="2000" dirty="0">
                <a:latin typeface="Tahoma"/>
                <a:ea typeface="Tahoma"/>
                <a:cs typeface="Tahoma"/>
              </a:rPr>
              <a:t>No additional equipment or peripherals to purchase</a:t>
            </a:r>
          </a:p>
          <a:p>
            <a:pPr marL="342900" indent="-342900">
              <a:buFont typeface="Arial"/>
              <a:buChar char="•"/>
            </a:pPr>
            <a:endParaRPr lang="en-US" sz="2000"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a:buChar char="•"/>
            </a:pPr>
            <a:r>
              <a:rPr lang="en-US" sz="2000" dirty="0">
                <a:latin typeface="Tahoma"/>
                <a:ea typeface="Tahoma"/>
                <a:cs typeface="Tahoma"/>
              </a:rPr>
              <a:t>Real time access to your transactions via standard UTA reporting tools</a:t>
            </a:r>
          </a:p>
        </p:txBody>
      </p:sp>
      <p:sp>
        <p:nvSpPr>
          <p:cNvPr id="13" name="TextBox 4"/>
          <p:cNvSpPr txBox="1">
            <a:spLocks noChangeArrowheads="1"/>
          </p:cNvSpPr>
          <p:nvPr/>
        </p:nvSpPr>
        <p:spPr bwMode="auto">
          <a:xfrm>
            <a:off x="5205617" y="5524962"/>
            <a:ext cx="5091846" cy="99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defRPr/>
            </a:pPr>
            <a:r>
              <a:rPr lang="en-US" b="1" dirty="0" smtClean="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Money in the bank!</a:t>
            </a:r>
          </a:p>
          <a:p>
            <a:pPr algn="ctr">
              <a:buNone/>
              <a:defRPr/>
            </a:pPr>
            <a:r>
              <a:rPr lang="en-US" b="1" dirty="0" smtClean="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It’s that simple</a:t>
            </a:r>
            <a:endParaRPr lang="en-US" b="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646335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gs>
            <a:gs pos="100000">
              <a:schemeClr val="tx1">
                <a:lumMod val="65000"/>
              </a:schemeClr>
            </a:gs>
          </a:gsLst>
          <a:lin ang="2700000" scaled="1"/>
          <a:tileRect/>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66411" y="-32648"/>
            <a:ext cx="10298613" cy="6874324"/>
          </a:xfrm>
          <a:prstGeom prst="rect">
            <a:avLst/>
          </a:prstGeom>
        </p:spPr>
      </p:pic>
      <p:sp>
        <p:nvSpPr>
          <p:cNvPr id="16" name="Rectangle 15"/>
          <p:cNvSpPr/>
          <p:nvPr/>
        </p:nvSpPr>
        <p:spPr>
          <a:xfrm>
            <a:off x="5842" y="0"/>
            <a:ext cx="12186157" cy="6858000"/>
          </a:xfrm>
          <a:prstGeom prst="rect">
            <a:avLst/>
          </a:prstGeom>
          <a:solidFill>
            <a:srgbClr val="000000">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09125" y="0"/>
            <a:ext cx="4064000" cy="6841676"/>
          </a:xfrm>
          <a:prstGeom prst="rect">
            <a:avLst/>
          </a:prstGeom>
          <a:solidFill>
            <a:srgbClr val="1B907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55175" y="217266"/>
            <a:ext cx="3771900" cy="1200329"/>
          </a:xfrm>
          <a:prstGeom prst="rect">
            <a:avLst/>
          </a:prstGeom>
          <a:noFill/>
        </p:spPr>
        <p:txBody>
          <a:bodyPr wrap="square" rtlCol="0" anchor="t">
            <a:spAutoFit/>
          </a:bodyPr>
          <a:lstStyle/>
          <a:p>
            <a:pPr algn="ctr"/>
            <a:r>
              <a:rPr lang="en-US" sz="3600" b="1" u="sng" dirty="0" smtClean="0">
                <a:latin typeface="Tahoma"/>
                <a:ea typeface="Tahoma"/>
                <a:cs typeface="Tahoma"/>
              </a:rPr>
              <a:t>CHECK</a:t>
            </a:r>
          </a:p>
          <a:p>
            <a:pPr algn="ctr"/>
            <a:r>
              <a:rPr lang="en-US" sz="3600" b="1" u="sng" dirty="0" smtClean="0">
                <a:latin typeface="Tahoma"/>
                <a:ea typeface="Tahoma"/>
                <a:cs typeface="Tahoma"/>
              </a:rPr>
              <a:t>GUARANTEE</a:t>
            </a:r>
            <a:endParaRPr lang="en-US" sz="3600" b="1" u="sng" dirty="0">
              <a:latin typeface="Tahoma"/>
              <a:ea typeface="Tahoma"/>
              <a:cs typeface="Tahoma"/>
            </a:endParaRPr>
          </a:p>
        </p:txBody>
      </p:sp>
      <p:sp>
        <p:nvSpPr>
          <p:cNvPr id="7" name="TextBox 6"/>
          <p:cNvSpPr txBox="1"/>
          <p:nvPr/>
        </p:nvSpPr>
        <p:spPr>
          <a:xfrm>
            <a:off x="428175" y="1510315"/>
            <a:ext cx="4000500" cy="3447098"/>
          </a:xfrm>
          <a:prstGeom prst="rect">
            <a:avLst/>
          </a:prstGeom>
          <a:noFill/>
        </p:spPr>
        <p:txBody>
          <a:bodyPr wrap="square" rtlCol="0" anchor="t">
            <a:spAutoFit/>
          </a:bodyPr>
          <a:lstStyle/>
          <a:p>
            <a:r>
              <a:rPr lang="en-US" sz="2000" b="1" u="sng" dirty="0" smtClean="0">
                <a:latin typeface="Tahoma"/>
                <a:ea typeface="Tahoma"/>
                <a:cs typeface="Tahoma"/>
              </a:rPr>
              <a:t>Features:</a:t>
            </a:r>
            <a:endParaRPr lang="en-US" sz="2000" b="1" u="sng" dirty="0">
              <a:latin typeface="Tahoma"/>
              <a:ea typeface="Tahoma"/>
              <a:cs typeface="Tahoma"/>
            </a:endParaRPr>
          </a:p>
          <a:p>
            <a:pPr>
              <a:lnSpc>
                <a:spcPct val="150000"/>
              </a:lnSpc>
            </a:pPr>
            <a:endParaRPr lang="en-US" sz="1200"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a:buChar char="•"/>
            </a:pPr>
            <a:r>
              <a:rPr lang="en-US" sz="2000" dirty="0" smtClean="0">
                <a:latin typeface="Tahoma"/>
                <a:ea typeface="Tahoma"/>
                <a:cs typeface="Tahoma"/>
              </a:rPr>
              <a:t>Highest Average Check Amount Approvals</a:t>
            </a:r>
            <a:endParaRPr lang="en-US" sz="2000" dirty="0">
              <a:latin typeface="Tahoma"/>
              <a:ea typeface="Tahoma"/>
              <a:cs typeface="Tahoma"/>
            </a:endParaRPr>
          </a:p>
          <a:p>
            <a:pPr marL="342900" indent="-342900">
              <a:buFont typeface="Arial"/>
              <a:buChar char="•"/>
            </a:pPr>
            <a:endParaRPr lang="en-US" sz="2000"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a:buChar char="•"/>
            </a:pPr>
            <a:r>
              <a:rPr lang="en-US" sz="2000" dirty="0" smtClean="0">
                <a:latin typeface="Tahoma"/>
                <a:ea typeface="Tahoma"/>
                <a:cs typeface="Tahoma"/>
              </a:rPr>
              <a:t>Highest Approval Rates</a:t>
            </a:r>
            <a:endParaRPr lang="en-US" sz="2000" dirty="0">
              <a:latin typeface="Tahoma"/>
              <a:ea typeface="Tahoma"/>
              <a:cs typeface="Tahoma"/>
            </a:endParaRPr>
          </a:p>
          <a:p>
            <a:pPr marL="342900" indent="-342900">
              <a:buFont typeface="Arial"/>
              <a:buChar char="•"/>
            </a:pPr>
            <a:endParaRPr lang="en-US" sz="2000"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a:buChar char="•"/>
            </a:pPr>
            <a:r>
              <a:rPr lang="en-US" sz="2000" dirty="0" smtClean="0">
                <a:latin typeface="Tahoma"/>
                <a:ea typeface="Tahoma"/>
                <a:cs typeface="Tahoma"/>
              </a:rPr>
              <a:t>No mistake programs</a:t>
            </a:r>
            <a:endParaRPr lang="en-US" sz="2000" dirty="0">
              <a:latin typeface="Tahoma"/>
              <a:ea typeface="Tahoma"/>
              <a:cs typeface="Tahoma"/>
            </a:endParaRPr>
          </a:p>
          <a:p>
            <a:pPr marL="342900" indent="-342900">
              <a:buFont typeface="Arial"/>
              <a:buChar char="•"/>
            </a:pPr>
            <a:endParaRPr lang="en-US" sz="2000"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a:buChar char="•"/>
            </a:pPr>
            <a:r>
              <a:rPr lang="en-US" sz="2000" dirty="0" smtClean="0">
                <a:latin typeface="Tahoma"/>
                <a:ea typeface="Tahoma"/>
                <a:cs typeface="Tahoma"/>
              </a:rPr>
              <a:t>Designated Customer Service Manager</a:t>
            </a:r>
            <a:endParaRPr lang="en-US" sz="2000" dirty="0">
              <a:latin typeface="Tahoma"/>
              <a:ea typeface="Tahoma"/>
              <a:cs typeface="Tahoma"/>
            </a:endParaRPr>
          </a:p>
        </p:txBody>
      </p:sp>
    </p:spTree>
    <p:extLst>
      <p:ext uri="{BB962C8B-B14F-4D97-AF65-F5344CB8AC3E}">
        <p14:creationId xmlns:p14="http://schemas.microsoft.com/office/powerpoint/2010/main" val="12683108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28350" t="23380" r="4888"/>
          <a:stretch/>
        </p:blipFill>
        <p:spPr>
          <a:xfrm>
            <a:off x="2997200" y="0"/>
            <a:ext cx="9194800" cy="6838933"/>
          </a:xfrm>
          <a:prstGeom prst="rect">
            <a:avLst/>
          </a:prstGeom>
        </p:spPr>
      </p:pic>
      <p:sp>
        <p:nvSpPr>
          <p:cNvPr id="12" name="Rectangle 11">
            <a:extLst>
              <a:ext uri="{FF2B5EF4-FFF2-40B4-BE49-F238E27FC236}">
                <a16:creationId xmlns:a16="http://schemas.microsoft.com/office/drawing/2014/main" id="{7B062036-FB92-479E-9157-4E3002827641}"/>
              </a:ext>
            </a:extLst>
          </p:cNvPr>
          <p:cNvSpPr/>
          <p:nvPr/>
        </p:nvSpPr>
        <p:spPr>
          <a:xfrm>
            <a:off x="10886" y="-3176"/>
            <a:ext cx="4703990" cy="6860275"/>
          </a:xfrm>
          <a:prstGeom prst="rect">
            <a:avLst/>
          </a:prstGeom>
          <a:solidFill>
            <a:srgbClr val="1B9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AEDC18E-5BF6-46C2-8A5D-639C883320E4}"/>
              </a:ext>
            </a:extLst>
          </p:cNvPr>
          <p:cNvSpPr txBox="1"/>
          <p:nvPr/>
        </p:nvSpPr>
        <p:spPr>
          <a:xfrm>
            <a:off x="146044" y="103419"/>
            <a:ext cx="4208162" cy="646331"/>
          </a:xfrm>
          <a:prstGeom prst="rect">
            <a:avLst/>
          </a:prstGeom>
          <a:noFill/>
        </p:spPr>
        <p:txBody>
          <a:bodyPr wrap="square" rtlCol="0" anchor="t">
            <a:spAutoFit/>
          </a:bodyPr>
          <a:lstStyle/>
          <a:p>
            <a:pPr algn="ctr"/>
            <a:r>
              <a:rPr lang="en-US" sz="3600" b="1" u="sng" dirty="0">
                <a:latin typeface="Tahoma"/>
                <a:ea typeface="Tahoma"/>
                <a:cs typeface="Tahoma"/>
              </a:rPr>
              <a:t>SUMMARY</a:t>
            </a:r>
          </a:p>
        </p:txBody>
      </p:sp>
      <p:sp>
        <p:nvSpPr>
          <p:cNvPr id="13" name="TextBox 12">
            <a:extLst>
              <a:ext uri="{FF2B5EF4-FFF2-40B4-BE49-F238E27FC236}">
                <a16:creationId xmlns:a16="http://schemas.microsoft.com/office/drawing/2014/main" id="{7F370A0E-3DBA-4285-ABBB-540222F1F4A5}"/>
              </a:ext>
            </a:extLst>
          </p:cNvPr>
          <p:cNvSpPr txBox="1"/>
          <p:nvPr/>
        </p:nvSpPr>
        <p:spPr>
          <a:xfrm>
            <a:off x="5000625" y="47625"/>
            <a:ext cx="699135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Calibri"/>
                <a:cs typeface="Segoe UI"/>
              </a:rPr>
              <a:t>Financial resilience will​ flow from lowering the​ cost base over the longer​ term, and increasing ​liquidity in the short term​</a:t>
            </a:r>
            <a:endParaRPr lang="en-US" sz="2000" dirty="0">
              <a:latin typeface="Calibri"/>
              <a:cs typeface="Calibri"/>
            </a:endParaRPr>
          </a:p>
        </p:txBody>
      </p:sp>
      <p:sp>
        <p:nvSpPr>
          <p:cNvPr id="14" name="TextBox 13">
            <a:extLst>
              <a:ext uri="{FF2B5EF4-FFF2-40B4-BE49-F238E27FC236}">
                <a16:creationId xmlns:a16="http://schemas.microsoft.com/office/drawing/2014/main" id="{5DB4A491-46F7-4A58-97E6-D8DA1C9D5D8A}"/>
              </a:ext>
            </a:extLst>
          </p:cNvPr>
          <p:cNvSpPr txBox="1"/>
          <p:nvPr/>
        </p:nvSpPr>
        <p:spPr>
          <a:xfrm>
            <a:off x="260343" y="1065444"/>
            <a:ext cx="4208162" cy="4832092"/>
          </a:xfrm>
          <a:prstGeom prst="rect">
            <a:avLst/>
          </a:prstGeom>
          <a:noFill/>
        </p:spPr>
        <p:txBody>
          <a:bodyPr wrap="square" rtlCol="0" anchor="t">
            <a:spAutoFit/>
          </a:bodyPr>
          <a:lstStyle/>
          <a:p>
            <a:r>
              <a:rPr lang="en-US" sz="2800" dirty="0">
                <a:latin typeface="Calibri"/>
                <a:ea typeface="Tahoma"/>
                <a:cs typeface="Calibri"/>
              </a:rPr>
              <a:t>We are in a new normal, and </a:t>
            </a:r>
            <a:r>
              <a:rPr lang="en-US" sz="2800" dirty="0" smtClean="0">
                <a:latin typeface="Calibri"/>
                <a:ea typeface="Tahoma"/>
                <a:cs typeface="Calibri"/>
              </a:rPr>
              <a:t>businesses must </a:t>
            </a:r>
            <a:r>
              <a:rPr lang="en-US" sz="2800" dirty="0">
                <a:latin typeface="Calibri"/>
                <a:ea typeface="Tahoma"/>
                <a:cs typeface="Calibri"/>
              </a:rPr>
              <a:t>adapt to excel.</a:t>
            </a:r>
          </a:p>
          <a:p>
            <a:endParaRPr lang="en-US" sz="2800" dirty="0">
              <a:latin typeface="Calibri"/>
              <a:ea typeface="Tahoma"/>
              <a:cs typeface="Calibri"/>
            </a:endParaRPr>
          </a:p>
          <a:p>
            <a:r>
              <a:rPr lang="en-US" sz="2800" dirty="0">
                <a:latin typeface="Calibri"/>
                <a:ea typeface="Tahoma"/>
                <a:cs typeface="Calibri"/>
              </a:rPr>
              <a:t>This not only keeps revenue coming in the virtual door but also allows your customers to </a:t>
            </a:r>
            <a:r>
              <a:rPr lang="en-US" sz="2800" dirty="0" smtClean="0">
                <a:latin typeface="Calibri"/>
                <a:ea typeface="Tahoma"/>
                <a:cs typeface="Calibri"/>
              </a:rPr>
              <a:t>safely make </a:t>
            </a:r>
            <a:r>
              <a:rPr lang="en-US" sz="2800" dirty="0">
                <a:latin typeface="Calibri"/>
                <a:ea typeface="Tahoma"/>
                <a:cs typeface="Calibri"/>
              </a:rPr>
              <a:t>payments regardless of the </a:t>
            </a:r>
            <a:r>
              <a:rPr lang="en-US" sz="2800" dirty="0" smtClean="0">
                <a:latin typeface="Calibri"/>
                <a:ea typeface="Tahoma"/>
                <a:cs typeface="Calibri"/>
              </a:rPr>
              <a:t>status </a:t>
            </a:r>
            <a:r>
              <a:rPr lang="en-US" sz="2800" dirty="0">
                <a:latin typeface="Calibri"/>
                <a:ea typeface="Tahoma"/>
                <a:cs typeface="Calibri"/>
              </a:rPr>
              <a:t>of your physical business operations. </a:t>
            </a:r>
          </a:p>
        </p:txBody>
      </p:sp>
    </p:spTree>
    <p:extLst>
      <p:ext uri="{BB962C8B-B14F-4D97-AF65-F5344CB8AC3E}">
        <p14:creationId xmlns:p14="http://schemas.microsoft.com/office/powerpoint/2010/main" val="7077811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endParaRPr lang="en-US" altLang="en-US"/>
          </a:p>
        </p:txBody>
      </p:sp>
      <p:pic>
        <p:nvPicPr>
          <p:cNvPr id="4099"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rcRect t="8383" b="7632"/>
          <a:stretch>
            <a:fillRect/>
          </a:stretch>
        </p:blipFill>
        <p:spPr>
          <a:xfrm>
            <a:off x="0" y="0"/>
            <a:ext cx="12192000" cy="6870700"/>
          </a:xfrm>
        </p:spPr>
      </p:pic>
      <p:sp>
        <p:nvSpPr>
          <p:cNvPr id="4" name="Rectangle 3"/>
          <p:cNvSpPr/>
          <p:nvPr/>
        </p:nvSpPr>
        <p:spPr>
          <a:xfrm>
            <a:off x="0" y="0"/>
            <a:ext cx="12192000" cy="6908800"/>
          </a:xfrm>
          <a:prstGeom prst="rect">
            <a:avLst/>
          </a:prstGeom>
          <a:solidFill>
            <a:srgbClr val="000000">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4101" name="TextBox 4"/>
          <p:cNvSpPr txBox="1">
            <a:spLocks noChangeArrowheads="1"/>
          </p:cNvSpPr>
          <p:nvPr/>
        </p:nvSpPr>
        <p:spPr bwMode="auto">
          <a:xfrm>
            <a:off x="347663" y="149225"/>
            <a:ext cx="114966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3600" b="1">
                <a:latin typeface="Tahoma" panose="020B0604030504040204" pitchFamily="34" charset="0"/>
                <a:cs typeface="Tahoma" panose="020B0604030504040204" pitchFamily="34" charset="0"/>
              </a:rPr>
              <a:t>PAYMENT PROCESSING SOLUTIONS</a:t>
            </a:r>
          </a:p>
        </p:txBody>
      </p:sp>
      <p:pic>
        <p:nvPicPr>
          <p:cNvPr id="410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46988" y="6091431"/>
            <a:ext cx="100171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ound Diagonal Corner Rectangle 7"/>
          <p:cNvSpPr/>
          <p:nvPr/>
        </p:nvSpPr>
        <p:spPr>
          <a:xfrm rot="16200000">
            <a:off x="512763" y="1416050"/>
            <a:ext cx="2057400" cy="2044700"/>
          </a:xfrm>
          <a:prstGeom prst="round2DiagRect">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9" name="Round Diagonal Corner Rectangle 8"/>
          <p:cNvSpPr/>
          <p:nvPr/>
        </p:nvSpPr>
        <p:spPr>
          <a:xfrm>
            <a:off x="2709863" y="2108200"/>
            <a:ext cx="1435100" cy="1358900"/>
          </a:xfrm>
          <a:prstGeom prst="round2DiagRect">
            <a:avLst/>
          </a:prstGeom>
          <a:blipFill dpi="0" rotWithShape="0">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10" name="Round Diagonal Corner Rectangle 9"/>
          <p:cNvSpPr/>
          <p:nvPr/>
        </p:nvSpPr>
        <p:spPr>
          <a:xfrm>
            <a:off x="1144588" y="3630613"/>
            <a:ext cx="1435100" cy="1358900"/>
          </a:xfrm>
          <a:prstGeom prst="round2Diag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11" name="Round Diagonal Corner Rectangle 10"/>
          <p:cNvSpPr/>
          <p:nvPr/>
        </p:nvSpPr>
        <p:spPr>
          <a:xfrm rot="16200000">
            <a:off x="2724150" y="3578225"/>
            <a:ext cx="2057400" cy="2044700"/>
          </a:xfrm>
          <a:prstGeom prst="round2DiagRect">
            <a:avLst/>
          </a:prstGeom>
          <a:blipFill dpi="0" rotWithShape="0">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14" name="TextBox 13"/>
          <p:cNvSpPr txBox="1"/>
          <p:nvPr/>
        </p:nvSpPr>
        <p:spPr>
          <a:xfrm>
            <a:off x="6002338" y="1825939"/>
            <a:ext cx="5943600" cy="461665"/>
          </a:xfrm>
          <a:prstGeom prst="rect">
            <a:avLst/>
          </a:prstGeom>
          <a:noFill/>
        </p:spPr>
        <p:txBody>
          <a:bodyPr>
            <a:spAutoFit/>
          </a:bodyPr>
          <a:lstStyle/>
          <a:p>
            <a:pPr eaLnBrk="1" fontAlgn="auto" hangingPunct="1">
              <a:spcBef>
                <a:spcPts val="0"/>
              </a:spcBef>
              <a:spcAft>
                <a:spcPts val="0"/>
              </a:spcAft>
              <a:defRPr/>
            </a:pPr>
            <a:r>
              <a:rPr lang="en-US" sz="2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Remote Deposit </a:t>
            </a:r>
            <a:r>
              <a:rPr lang="en-US" sz="2400"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Capture</a:t>
            </a:r>
            <a:endParaRPr lang="en-US" sz="1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4108" name="Picture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178425" y="1739528"/>
            <a:ext cx="695325" cy="69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9" name="Picture 17"/>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173849" y="4107358"/>
            <a:ext cx="7032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0" name="Picture 2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164427" y="3302376"/>
            <a:ext cx="709612"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1" name="Picture 2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170488" y="2521354"/>
            <a:ext cx="703262"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p:nvPr/>
        </p:nvSpPr>
        <p:spPr>
          <a:xfrm>
            <a:off x="6030011" y="2643903"/>
            <a:ext cx="5943600" cy="461665"/>
          </a:xfrm>
          <a:prstGeom prst="rect">
            <a:avLst/>
          </a:prstGeom>
          <a:noFill/>
        </p:spPr>
        <p:txBody>
          <a:bodyPr>
            <a:spAutoFit/>
          </a:bodyPr>
          <a:lstStyle/>
          <a:p>
            <a:pPr eaLnBrk="1" fontAlgn="auto" hangingPunct="1">
              <a:spcBef>
                <a:spcPts val="0"/>
              </a:spcBef>
              <a:spcAft>
                <a:spcPts val="0"/>
              </a:spcAft>
              <a:defRPr/>
            </a:pPr>
            <a:r>
              <a:rPr lang="en-US" sz="2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Credit Card Processing</a:t>
            </a:r>
          </a:p>
        </p:txBody>
      </p:sp>
      <p:sp>
        <p:nvSpPr>
          <p:cNvPr id="18" name="TextBox 17"/>
          <p:cNvSpPr txBox="1"/>
          <p:nvPr/>
        </p:nvSpPr>
        <p:spPr>
          <a:xfrm>
            <a:off x="6017311" y="4135066"/>
            <a:ext cx="5943600" cy="570990"/>
          </a:xfrm>
          <a:prstGeom prst="rect">
            <a:avLst/>
          </a:prstGeom>
          <a:noFill/>
        </p:spPr>
        <p:txBody>
          <a:bodyPr>
            <a:spAutoFit/>
          </a:bodyPr>
          <a:lstStyle/>
          <a:p>
            <a:pPr eaLnBrk="1" fontAlgn="auto" hangingPunct="1">
              <a:lnSpc>
                <a:spcPct val="150000"/>
              </a:lnSpc>
              <a:spcBef>
                <a:spcPts val="0"/>
              </a:spcBef>
              <a:spcAft>
                <a:spcPts val="0"/>
              </a:spcAft>
              <a:defRPr/>
            </a:pPr>
            <a:r>
              <a:rPr lang="en-US" sz="2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Online </a:t>
            </a:r>
            <a:r>
              <a:rPr lang="en-US" sz="2400"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Payment </a:t>
            </a:r>
            <a:r>
              <a:rPr lang="en-US" sz="2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Portal</a:t>
            </a:r>
          </a:p>
        </p:txBody>
      </p:sp>
      <p:sp>
        <p:nvSpPr>
          <p:cNvPr id="19" name="TextBox 18"/>
          <p:cNvSpPr txBox="1"/>
          <p:nvPr/>
        </p:nvSpPr>
        <p:spPr>
          <a:xfrm>
            <a:off x="6030207" y="3326910"/>
            <a:ext cx="5943600" cy="570990"/>
          </a:xfrm>
          <a:prstGeom prst="rect">
            <a:avLst/>
          </a:prstGeom>
          <a:noFill/>
        </p:spPr>
        <p:txBody>
          <a:bodyPr>
            <a:spAutoFit/>
          </a:bodyPr>
          <a:lstStyle/>
          <a:p>
            <a:pPr eaLnBrk="1" fontAlgn="auto" hangingPunct="1">
              <a:lnSpc>
                <a:spcPct val="150000"/>
              </a:lnSpc>
              <a:spcBef>
                <a:spcPts val="0"/>
              </a:spcBef>
              <a:spcAft>
                <a:spcPts val="0"/>
              </a:spcAft>
              <a:defRPr/>
            </a:pPr>
            <a:r>
              <a:rPr lang="en-US" sz="2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ACH </a:t>
            </a:r>
            <a:r>
              <a:rPr lang="en-US" sz="2400"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Processing</a:t>
            </a:r>
            <a:endParaRPr lang="en-US" sz="1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20" name="TextBox 19"/>
          <p:cNvSpPr txBox="1"/>
          <p:nvPr/>
        </p:nvSpPr>
        <p:spPr>
          <a:xfrm>
            <a:off x="6026542" y="4956863"/>
            <a:ext cx="5868596" cy="570990"/>
          </a:xfrm>
          <a:prstGeom prst="rect">
            <a:avLst/>
          </a:prstGeom>
          <a:noFill/>
        </p:spPr>
        <p:txBody>
          <a:bodyPr wrap="square">
            <a:spAutoFit/>
          </a:bodyPr>
          <a:lstStyle/>
          <a:p>
            <a:pPr eaLnBrk="1" fontAlgn="auto" hangingPunct="1">
              <a:lnSpc>
                <a:spcPct val="150000"/>
              </a:lnSpc>
              <a:spcBef>
                <a:spcPts val="0"/>
              </a:spcBef>
              <a:spcAft>
                <a:spcPts val="0"/>
              </a:spcAft>
              <a:defRPr/>
            </a:pPr>
            <a:r>
              <a:rPr lang="en-US" sz="2400"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Mobile Deposit</a:t>
            </a:r>
            <a:endParaRPr lang="en-US" sz="2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23" name="TextBox 22"/>
          <p:cNvSpPr txBox="1"/>
          <p:nvPr/>
        </p:nvSpPr>
        <p:spPr>
          <a:xfrm>
            <a:off x="6002338" y="1049438"/>
            <a:ext cx="5943600" cy="461665"/>
          </a:xfrm>
          <a:prstGeom prst="rect">
            <a:avLst/>
          </a:prstGeom>
          <a:noFill/>
        </p:spPr>
        <p:txBody>
          <a:bodyPr>
            <a:spAutoFit/>
          </a:bodyPr>
          <a:lstStyle/>
          <a:p>
            <a:pPr eaLnBrk="1" fontAlgn="auto" hangingPunct="1">
              <a:spcBef>
                <a:spcPts val="0"/>
              </a:spcBef>
              <a:spcAft>
                <a:spcPts val="0"/>
              </a:spcAft>
              <a:defRPr/>
            </a:pPr>
            <a:r>
              <a:rPr lang="en-US" sz="2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Standard Check Guarantee</a:t>
            </a:r>
            <a:endParaRPr lang="en-US" sz="1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24" name="TextBox 23"/>
          <p:cNvSpPr txBox="1"/>
          <p:nvPr/>
        </p:nvSpPr>
        <p:spPr>
          <a:xfrm>
            <a:off x="6028110" y="5730860"/>
            <a:ext cx="3922929" cy="570990"/>
          </a:xfrm>
          <a:prstGeom prst="rect">
            <a:avLst/>
          </a:prstGeom>
          <a:noFill/>
        </p:spPr>
        <p:txBody>
          <a:bodyPr wrap="square">
            <a:spAutoFit/>
          </a:bodyPr>
          <a:lstStyle/>
          <a:p>
            <a:pPr eaLnBrk="1" fontAlgn="auto" hangingPunct="1">
              <a:lnSpc>
                <a:spcPct val="150000"/>
              </a:lnSpc>
              <a:spcBef>
                <a:spcPts val="0"/>
              </a:spcBef>
              <a:spcAft>
                <a:spcPts val="0"/>
              </a:spcAft>
              <a:defRPr/>
            </a:pPr>
            <a:r>
              <a:rPr lang="en-US" sz="2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Credit Card Surcharging</a:t>
            </a:r>
          </a:p>
        </p:txBody>
      </p:sp>
      <p:grpSp>
        <p:nvGrpSpPr>
          <p:cNvPr id="3" name="Group 2"/>
          <p:cNvGrpSpPr/>
          <p:nvPr/>
        </p:nvGrpSpPr>
        <p:grpSpPr>
          <a:xfrm>
            <a:off x="5173553" y="5697992"/>
            <a:ext cx="703262" cy="703263"/>
            <a:chOff x="5173553" y="5536360"/>
            <a:chExt cx="703262" cy="703263"/>
          </a:xfrm>
        </p:grpSpPr>
        <p:pic>
          <p:nvPicPr>
            <p:cNvPr id="29" name="Picture 2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173553" y="5536360"/>
              <a:ext cx="703262" cy="703263"/>
            </a:xfrm>
            <a:prstGeom prst="rect">
              <a:avLst/>
            </a:prstGeom>
            <a:noFill/>
            <a:ln>
              <a:noFill/>
            </a:ln>
          </p:spPr>
        </p:pic>
        <p:pic>
          <p:nvPicPr>
            <p:cNvPr id="30" name="Picture 29"/>
            <p:cNvPicPr>
              <a:picLocks noChangeAspect="1"/>
            </p:cNvPicPr>
            <p:nvPr/>
          </p:nvPicPr>
          <p:blipFill rotWithShape="1">
            <a:blip r:embed="rId12" cstate="print">
              <a:extLst>
                <a:ext uri="{28A0092B-C50C-407E-A947-70E740481C1C}">
                  <a14:useLocalDpi xmlns:a14="http://schemas.microsoft.com/office/drawing/2010/main" val="0"/>
                </a:ext>
              </a:extLst>
            </a:blip>
            <a:srcRect t="-14657" b="4095"/>
            <a:stretch/>
          </p:blipFill>
          <p:spPr>
            <a:xfrm>
              <a:off x="5297532" y="5624418"/>
              <a:ext cx="464172" cy="513198"/>
            </a:xfrm>
            <a:prstGeom prst="rect">
              <a:avLst/>
            </a:prstGeom>
            <a:solidFill>
              <a:schemeClr val="tx1"/>
            </a:solidFill>
          </p:spPr>
        </p:pic>
      </p:grpSp>
      <p:grpSp>
        <p:nvGrpSpPr>
          <p:cNvPr id="2" name="Group 1"/>
          <p:cNvGrpSpPr/>
          <p:nvPr/>
        </p:nvGrpSpPr>
        <p:grpSpPr>
          <a:xfrm>
            <a:off x="5168329" y="4909688"/>
            <a:ext cx="709612" cy="709613"/>
            <a:chOff x="5168329" y="4766528"/>
            <a:chExt cx="709612" cy="709613"/>
          </a:xfrm>
        </p:grpSpPr>
        <p:grpSp>
          <p:nvGrpSpPr>
            <p:cNvPr id="32" name="Group 31"/>
            <p:cNvGrpSpPr/>
            <p:nvPr/>
          </p:nvGrpSpPr>
          <p:grpSpPr>
            <a:xfrm>
              <a:off x="5168329" y="4766528"/>
              <a:ext cx="709612" cy="709613"/>
              <a:chOff x="5192713" y="5619750"/>
              <a:chExt cx="709612" cy="709613"/>
            </a:xfrm>
          </p:grpSpPr>
          <p:pic>
            <p:nvPicPr>
              <p:cNvPr id="34" name="Picture 2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192713" y="5619750"/>
                <a:ext cx="709612"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p:cNvPicPr>
                <a:picLocks noChangeAspect="1"/>
              </p:cNvPicPr>
              <p:nvPr/>
            </p:nvPicPr>
            <p:blipFill>
              <a:blip r:embed="rId13" cstate="print">
                <a:extLst>
                  <a:ext uri="{BEBA8EAE-BF5A-486C-A8C5-ECC9F3942E4B}">
                    <a14:imgProps xmlns:a14="http://schemas.microsoft.com/office/drawing/2010/main">
                      <a14:imgLayer r:embed="rId14">
                        <a14:imgEffect>
                          <a14:saturation sat="66000"/>
                        </a14:imgEffect>
                      </a14:imgLayer>
                    </a14:imgProps>
                  </a:ext>
                  <a:ext uri="{28A0092B-C50C-407E-A947-70E740481C1C}">
                    <a14:useLocalDpi xmlns:a14="http://schemas.microsoft.com/office/drawing/2010/main" val="0"/>
                  </a:ext>
                </a:extLst>
              </a:blip>
              <a:stretch>
                <a:fillRect/>
              </a:stretch>
            </p:blipFill>
            <p:spPr>
              <a:xfrm>
                <a:off x="5328444" y="5738021"/>
                <a:ext cx="446088" cy="446088"/>
              </a:xfrm>
              <a:prstGeom prst="rect">
                <a:avLst/>
              </a:prstGeom>
            </p:spPr>
          </p:pic>
        </p:grpSp>
        <p:pic>
          <p:nvPicPr>
            <p:cNvPr id="33" name="Picture 32"/>
            <p:cNvPicPr>
              <a:picLocks noChangeAspect="1"/>
            </p:cNvPicPr>
            <p:nvPr/>
          </p:nvPicPr>
          <p:blipFill rotWithShape="1">
            <a:blip r:embed="rId15" cstate="print">
              <a:extLst>
                <a:ext uri="{BEBA8EAE-BF5A-486C-A8C5-ECC9F3942E4B}">
                  <a14:imgProps xmlns:a14="http://schemas.microsoft.com/office/drawing/2010/main">
                    <a14:imgLayer r:embed="rId16">
                      <a14:imgEffect>
                        <a14:backgroundRemoval t="18033" b="79508" l="820" r="100000">
                          <a14:foregroundMark x1="23770" y1="31148" x2="23770" y2="31148"/>
                          <a14:foregroundMark x1="38525" y1="24590" x2="38525" y2="24590"/>
                          <a14:foregroundMark x1="85246" y1="45082" x2="85246" y2="45082"/>
                          <a14:foregroundMark x1="78689" y1="57377" x2="78689" y2="57377"/>
                          <a14:foregroundMark x1="59016" y1="57377" x2="59016" y2="57377"/>
                          <a14:foregroundMark x1="15574" y1="50820" x2="15574" y2="50820"/>
                          <a14:foregroundMark x1="27049" y1="45902" x2="27049" y2="45902"/>
                          <a14:foregroundMark x1="31148" y1="55738" x2="31148" y2="55738"/>
                        </a14:backgroundRemoval>
                      </a14:imgEffect>
                    </a14:imgLayer>
                  </a14:imgProps>
                </a:ext>
                <a:ext uri="{28A0092B-C50C-407E-A947-70E740481C1C}">
                  <a14:useLocalDpi xmlns:a14="http://schemas.microsoft.com/office/drawing/2010/main" val="0"/>
                </a:ext>
              </a:extLst>
            </a:blip>
            <a:srcRect t="9241"/>
            <a:stretch/>
          </p:blipFill>
          <p:spPr>
            <a:xfrm>
              <a:off x="5266350" y="4883786"/>
              <a:ext cx="506024" cy="459262"/>
            </a:xfrm>
            <a:prstGeom prst="rect">
              <a:avLst/>
            </a:prstGeom>
            <a:solidFill>
              <a:schemeClr val="tx1"/>
            </a:solidFill>
          </p:spPr>
        </p:pic>
      </p:grpSp>
      <p:grpSp>
        <p:nvGrpSpPr>
          <p:cNvPr id="6" name="Group 5"/>
          <p:cNvGrpSpPr/>
          <p:nvPr/>
        </p:nvGrpSpPr>
        <p:grpSpPr>
          <a:xfrm>
            <a:off x="5177110" y="955117"/>
            <a:ext cx="695325" cy="677735"/>
            <a:chOff x="5167874" y="993218"/>
            <a:chExt cx="638175" cy="639762"/>
          </a:xfrm>
        </p:grpSpPr>
        <p:pic>
          <p:nvPicPr>
            <p:cNvPr id="27" name="Picture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167874" y="993218"/>
              <a:ext cx="63817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275875" y="1083583"/>
              <a:ext cx="435950" cy="435950"/>
            </a:xfrm>
            <a:prstGeom prst="rect">
              <a:avLst/>
            </a:prstGeom>
          </p:spPr>
        </p:pic>
      </p:grpSp>
    </p:spTree>
    <p:extLst>
      <p:ext uri="{BB962C8B-B14F-4D97-AF65-F5344CB8AC3E}">
        <p14:creationId xmlns:p14="http://schemas.microsoft.com/office/powerpoint/2010/main" val="22715008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15"/>
          <p:cNvPicPr>
            <a:picLocks noGrp="1" noChangeAspect="1"/>
          </p:cNvPicPr>
          <p:nvPr>
            <p:ph idx="1"/>
          </p:nvPr>
        </p:nvPicPr>
        <p:blipFill rotWithShape="1">
          <a:blip r:embed="rId3" cstate="print">
            <a:duotone>
              <a:prstClr val="black"/>
              <a:schemeClr val="tx2">
                <a:tint val="45000"/>
                <a:satMod val="400000"/>
              </a:schemeClr>
            </a:duotone>
            <a:extLst>
              <a:ext uri="{28A0092B-C50C-407E-A947-70E740481C1C}">
                <a14:useLocalDpi xmlns:a14="http://schemas.microsoft.com/office/drawing/2010/main" val="0"/>
              </a:ext>
            </a:extLst>
          </a:blip>
          <a:srcRect b="287"/>
          <a:stretch/>
        </p:blipFill>
        <p:spPr>
          <a:xfrm>
            <a:off x="0" y="-17787"/>
            <a:ext cx="12255696" cy="6837687"/>
          </a:xfrm>
          <a:gradFill>
            <a:gsLst>
              <a:gs pos="0">
                <a:srgbClr val="047940"/>
              </a:gs>
              <a:gs pos="37000">
                <a:srgbClr val="047940"/>
              </a:gs>
              <a:gs pos="100000">
                <a:srgbClr val="00B050">
                  <a:alpha val="0"/>
                </a:srgbClr>
              </a:gs>
            </a:gsLst>
            <a:lin ang="5400000" scaled="1"/>
          </a:gradFill>
          <a:effectLst>
            <a:outerShdw blurRad="50800" dist="50800" dir="5400000" algn="ctr" rotWithShape="0">
              <a:srgbClr val="000000"/>
            </a:outerShdw>
          </a:effectLst>
        </p:spPr>
      </p:pic>
      <p:pic>
        <p:nvPicPr>
          <p:cNvPr id="1028" name="Picture 4" descr="CED-LOGO-FINA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26745" y="5352640"/>
            <a:ext cx="2797175" cy="114890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HD-Supply-rev-logo2.sv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8" name="Picture 14" descr="HD Supply White Cap Logo - LogoDix"/>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29323" y="4217741"/>
            <a:ext cx="2992020" cy="81654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Graybar Electrical Supply, Datacomm &amp; Industrial Equipmen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75614" y="2408893"/>
            <a:ext cx="2857500" cy="1104901"/>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WESCO International | Crunchbase"/>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l="8203" t="34544" r="10026" b="35247"/>
          <a:stretch/>
        </p:blipFill>
        <p:spPr bwMode="auto">
          <a:xfrm>
            <a:off x="344591" y="1308100"/>
            <a:ext cx="2750208" cy="1016000"/>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File:Ferguson Enterprises Logo.svg - Wikimedia Commons"/>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63077" y="2911610"/>
            <a:ext cx="3961507" cy="519948"/>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42" descr="Johnstone Supply Announces Member Awards | 2019-04-24 | ACHR News"/>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35628" b="35889"/>
          <a:stretch/>
        </p:blipFill>
        <p:spPr bwMode="auto">
          <a:xfrm>
            <a:off x="4381341" y="1512094"/>
            <a:ext cx="3493013" cy="608012"/>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6"/>
          <p:cNvSpPr txBox="1">
            <a:spLocks noChangeArrowheads="1"/>
          </p:cNvSpPr>
          <p:nvPr/>
        </p:nvSpPr>
        <p:spPr bwMode="auto">
          <a:xfrm>
            <a:off x="0" y="349154"/>
            <a:ext cx="1225569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pPr>
            <a:r>
              <a:rPr lang="en-US" sz="3600" b="1" dirty="0" smtClean="0">
                <a:effectLst>
                  <a:outerShdw blurRad="38100" dist="38100" dir="2700000" algn="tl">
                    <a:srgbClr val="000000">
                      <a:alpha val="43137"/>
                    </a:srgbClr>
                  </a:outerShdw>
                </a:effectLst>
                <a:latin typeface="Tahoma" panose="020B0604030504040204" pitchFamily="34" charset="0"/>
                <a:cs typeface="Tahoma" panose="020B0604030504040204" pitchFamily="34" charset="0"/>
              </a:rPr>
              <a:t>CUSTOMERS INCLUDE</a:t>
            </a:r>
            <a:endParaRPr lang="en-US" sz="3600" b="1" dirty="0">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pic>
        <p:nvPicPr>
          <p:cNvPr id="42" name="Picture 4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65898" y="3990603"/>
            <a:ext cx="1941827" cy="1130143"/>
          </a:xfrm>
          <a:prstGeom prst="rect">
            <a:avLst/>
          </a:prstGeom>
          <a:effectLst>
            <a:innerShdw blurRad="114300">
              <a:prstClr val="black"/>
            </a:innerShdw>
          </a:effectLst>
        </p:spPr>
      </p:pic>
      <p:pic>
        <p:nvPicPr>
          <p:cNvPr id="3" name="Picture 2"/>
          <p:cNvPicPr>
            <a:picLocks noChangeAspect="1"/>
          </p:cNvPicPr>
          <p:nvPr/>
        </p:nvPicPr>
        <p:blipFill>
          <a:blip r:embed="rId12">
            <a:extLst>
              <a:ext uri="{BEBA8EAE-BF5A-486C-A8C5-ECC9F3942E4B}">
                <a14:imgProps xmlns:a14="http://schemas.microsoft.com/office/drawing/2010/main">
                  <a14:imgLayer r:embed="rId13">
                    <a14:imgEffect>
                      <a14:backgroundRemoval t="3008" b="97744" l="792" r="94195">
                        <a14:foregroundMark x1="46174" y1="40602" x2="47757" y2="39098"/>
                        <a14:foregroundMark x1="48021" y1="45865" x2="52770" y2="54135"/>
                      </a14:backgroundRemoval>
                    </a14:imgEffect>
                  </a14:imgLayer>
                </a14:imgProps>
              </a:ext>
              <a:ext uri="{28A0092B-C50C-407E-A947-70E740481C1C}">
                <a14:useLocalDpi xmlns:a14="http://schemas.microsoft.com/office/drawing/2010/main" val="0"/>
              </a:ext>
            </a:extLst>
          </a:blip>
          <a:stretch>
            <a:fillRect/>
          </a:stretch>
        </p:blipFill>
        <p:spPr>
          <a:xfrm>
            <a:off x="8675614" y="1307026"/>
            <a:ext cx="3099438" cy="1087666"/>
          </a:xfrm>
          <a:prstGeom prst="rect">
            <a:avLst/>
          </a:prstGeom>
        </p:spPr>
      </p:pic>
      <p:pic>
        <p:nvPicPr>
          <p:cNvPr id="8" name="Picture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44515" y="3613434"/>
            <a:ext cx="4762500" cy="1457325"/>
          </a:xfrm>
          <a:prstGeom prst="rect">
            <a:avLst/>
          </a:prstGeom>
        </p:spPr>
      </p:pic>
      <p:pic>
        <p:nvPicPr>
          <p:cNvPr id="11" name="Picture 1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31526" y="2645951"/>
            <a:ext cx="2780521" cy="1051266"/>
          </a:xfrm>
          <a:prstGeom prst="rect">
            <a:avLst/>
          </a:prstGeom>
        </p:spPr>
      </p:pic>
      <p:pic>
        <p:nvPicPr>
          <p:cNvPr id="14" name="Picture 13"/>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50168" y="5600700"/>
            <a:ext cx="2939054" cy="729876"/>
          </a:xfrm>
          <a:prstGeom prst="rect">
            <a:avLst/>
          </a:prstGeom>
        </p:spPr>
      </p:pic>
      <p:pic>
        <p:nvPicPr>
          <p:cNvPr id="2" name="Picture 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995578" y="5533768"/>
            <a:ext cx="3929006" cy="823123"/>
          </a:xfrm>
          <a:prstGeom prst="rect">
            <a:avLst/>
          </a:prstGeom>
        </p:spPr>
      </p:pic>
    </p:spTree>
    <p:extLst>
      <p:ext uri="{BB962C8B-B14F-4D97-AF65-F5344CB8AC3E}">
        <p14:creationId xmlns:p14="http://schemas.microsoft.com/office/powerpoint/2010/main" val="8624336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3424" y="0"/>
            <a:ext cx="10287001" cy="6858000"/>
          </a:xfrm>
          <a:prstGeom prst="rect">
            <a:avLst/>
          </a:prstGeom>
          <a:gradFill flip="none" rotWithShape="1">
            <a:gsLst>
              <a:gs pos="0">
                <a:schemeClr val="accent1">
                  <a:lumMod val="5000"/>
                  <a:lumOff val="95000"/>
                </a:schemeClr>
              </a:gs>
              <a:gs pos="100000">
                <a:schemeClr val="tx1">
                  <a:lumMod val="50000"/>
                  <a:lumOff val="50000"/>
                </a:schemeClr>
              </a:gs>
            </a:gsLst>
            <a:path path="circle">
              <a:fillToRect l="100000" t="100000"/>
            </a:path>
            <a:tileRect r="-100000" b="-100000"/>
          </a:gradFill>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5186" y="647837"/>
            <a:ext cx="2182586" cy="1107235"/>
          </a:xfrm>
          <a:prstGeom prst="rect">
            <a:avLst/>
          </a:prstGeom>
          <a:effectLst>
            <a:innerShdw blurRad="63500" dist="50800" dir="16200000">
              <a:prstClr val="black">
                <a:alpha val="50000"/>
              </a:prstClr>
            </a:innerShdw>
          </a:effectLst>
        </p:spPr>
      </p:pic>
      <p:sp>
        <p:nvSpPr>
          <p:cNvPr id="11" name="Rectangle 10"/>
          <p:cNvSpPr/>
          <p:nvPr/>
        </p:nvSpPr>
        <p:spPr>
          <a:xfrm>
            <a:off x="1" y="0"/>
            <a:ext cx="943423" cy="6858000"/>
          </a:xfrm>
          <a:prstGeom prst="rect">
            <a:avLst/>
          </a:prstGeom>
          <a:gradFill flip="none" rotWithShape="1">
            <a:gsLst>
              <a:gs pos="100000">
                <a:srgbClr val="336600"/>
              </a:gs>
              <a:gs pos="0">
                <a:schemeClr val="tx1">
                  <a:lumMod val="85000"/>
                  <a:lumOff val="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1230425" y="-7255"/>
            <a:ext cx="939809" cy="6865256"/>
          </a:xfrm>
          <a:prstGeom prst="rect">
            <a:avLst/>
          </a:prstGeom>
          <a:gradFill flip="none" rotWithShape="1">
            <a:gsLst>
              <a:gs pos="100000">
                <a:srgbClr val="336600"/>
              </a:gs>
              <a:gs pos="0">
                <a:schemeClr val="tx1">
                  <a:lumMod val="85000"/>
                  <a:lumOff val="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635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Punch Up Your PowerPoint Proficiency - Design Domination Podcast"/>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12221528" cy="6267450"/>
          </a:xfrm>
          <a:prstGeom prst="rect">
            <a:avLst/>
          </a:prstGeom>
          <a:noFill/>
        </p:spPr>
      </p:pic>
      <p:sp>
        <p:nvSpPr>
          <p:cNvPr id="7" name="Rectangle 6"/>
          <p:cNvSpPr/>
          <p:nvPr/>
        </p:nvSpPr>
        <p:spPr>
          <a:xfrm>
            <a:off x="0" y="0"/>
            <a:ext cx="12221528" cy="6834568"/>
          </a:xfrm>
          <a:prstGeom prst="rect">
            <a:avLst/>
          </a:prstGeom>
          <a:solidFill>
            <a:srgbClr val="0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4"/>
          <p:cNvSpPr txBox="1">
            <a:spLocks noChangeArrowheads="1"/>
          </p:cNvSpPr>
          <p:nvPr/>
        </p:nvSpPr>
        <p:spPr bwMode="auto">
          <a:xfrm>
            <a:off x="362426" y="470098"/>
            <a:ext cx="114966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defRPr/>
            </a:pPr>
            <a:r>
              <a:rPr lang="en-US" sz="4800" b="1" dirty="0" smtClean="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CONTACT US</a:t>
            </a:r>
            <a:endParaRPr lang="en-US" sz="4800" b="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5" name="Subtitle 2"/>
          <p:cNvSpPr txBox="1">
            <a:spLocks/>
          </p:cNvSpPr>
          <p:nvPr/>
        </p:nvSpPr>
        <p:spPr>
          <a:xfrm>
            <a:off x="7120947" y="2059723"/>
            <a:ext cx="3848100" cy="567154"/>
          </a:xfrm>
          <a:prstGeom prst="rect">
            <a:avLst/>
          </a:prstGeom>
        </p:spPr>
        <p:txBody>
          <a:bodyPr vert="horz" lIns="0" tIns="45720" rIns="0" bIns="45720" rtlCol="0">
            <a:noAutofit/>
          </a:bodyPr>
          <a:lstStyle>
            <a:lvl1pPr marL="0" indent="0" algn="l" defTabSz="914400" rtl="0" eaLnBrk="1" latinLnBrk="0" hangingPunct="1">
              <a:lnSpc>
                <a:spcPct val="100000"/>
              </a:lnSpc>
              <a:spcBef>
                <a:spcPts val="700"/>
              </a:spcBef>
              <a:buClr>
                <a:schemeClr val="accent1"/>
              </a:buClr>
              <a:buSzPct val="85000"/>
              <a:buFont typeface="Wingdings 3" pitchFamily="18" charset="2"/>
              <a:buNone/>
              <a:defRPr sz="2000" kern="1200" baseline="0">
                <a:solidFill>
                  <a:schemeClr val="tx2"/>
                </a:solidFill>
                <a:latin typeface="+mj-lt"/>
                <a:ea typeface="+mn-ea"/>
                <a:cs typeface="+mn-cs"/>
              </a:defRPr>
            </a:lvl1pPr>
            <a:lvl2pPr marL="457200" indent="0" algn="ctr" defTabSz="914400" rtl="0" eaLnBrk="1" latinLnBrk="0" hangingPunct="1">
              <a:lnSpc>
                <a:spcPct val="100000"/>
              </a:lnSpc>
              <a:spcBef>
                <a:spcPts val="700"/>
              </a:spcBef>
              <a:buClr>
                <a:schemeClr val="accent1"/>
              </a:buClr>
              <a:buSzPct val="85000"/>
              <a:buFont typeface="Wingdings 3" pitchFamily="18" charset="2"/>
              <a:buNone/>
              <a:defRPr sz="1600" kern="1200" baseline="0">
                <a:solidFill>
                  <a:schemeClr val="tx1">
                    <a:tint val="75000"/>
                  </a:schemeClr>
                </a:solidFill>
                <a:latin typeface="+mn-lt"/>
                <a:ea typeface="+mn-ea"/>
                <a:cs typeface="+mn-cs"/>
              </a:defRPr>
            </a:lvl2pPr>
            <a:lvl3pPr marL="9144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3pPr>
            <a:lvl4pPr marL="13716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4pPr>
            <a:lvl5pPr marL="18288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5pPr>
            <a:lvl6pPr marL="22860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9pPr>
          </a:lstStyle>
          <a:p>
            <a:pPr algn="ctr">
              <a:lnSpc>
                <a:spcPct val="120000"/>
              </a:lnSpc>
              <a:spcBef>
                <a:spcPct val="0"/>
              </a:spcBef>
              <a:buClr>
                <a:schemeClr val="tx1"/>
              </a:buClr>
            </a:pPr>
            <a:r>
              <a:rPr lang="en-US" altLang="en-US" sz="3600" b="1" dirty="0">
                <a:solidFill>
                  <a:srgbClr val="00B050"/>
                </a:solidFill>
                <a:effectLst>
                  <a:outerShdw blurRad="38100" dist="38100" dir="2700000" algn="tl">
                    <a:srgbClr val="000000">
                      <a:alpha val="43137"/>
                    </a:srgbClr>
                  </a:outerShdw>
                </a:effectLst>
                <a:latin typeface="Tw Cen MT" panose="020B0602020104020603" pitchFamily="34" charset="0"/>
                <a:cs typeface="Arial" charset="0"/>
              </a:rPr>
              <a:t>DEAN MIDDLETON</a:t>
            </a:r>
          </a:p>
          <a:p>
            <a:pPr marL="342900" indent="-342900">
              <a:lnSpc>
                <a:spcPct val="120000"/>
              </a:lnSpc>
              <a:spcBef>
                <a:spcPct val="0"/>
              </a:spcBef>
              <a:buClr>
                <a:schemeClr val="tx1"/>
              </a:buClr>
              <a:buFont typeface="Arial" panose="020B0604020202020204" pitchFamily="34" charset="0"/>
              <a:buChar char="•"/>
            </a:pPr>
            <a:endParaRPr lang="en-US" altLang="en-US" sz="3600" b="1" dirty="0">
              <a:solidFill>
                <a:schemeClr val="bg1"/>
              </a:solidFill>
              <a:effectLst>
                <a:outerShdw blurRad="38100" dist="38100" dir="2700000" algn="tl">
                  <a:srgbClr val="000000">
                    <a:alpha val="43137"/>
                  </a:srgbClr>
                </a:outerShdw>
              </a:effectLst>
              <a:latin typeface="Tw Cen MT" panose="020B0602020104020603" pitchFamily="34" charset="0"/>
              <a:cs typeface="Arial" charset="0"/>
            </a:endParaRPr>
          </a:p>
        </p:txBody>
      </p:sp>
      <p:sp>
        <p:nvSpPr>
          <p:cNvPr id="8" name="Title 1"/>
          <p:cNvSpPr txBox="1">
            <a:spLocks/>
          </p:cNvSpPr>
          <p:nvPr/>
        </p:nvSpPr>
        <p:spPr>
          <a:xfrm>
            <a:off x="190499" y="6076950"/>
            <a:ext cx="11725275" cy="638175"/>
          </a:xfrm>
          <a:prstGeom prst="rect">
            <a:avLst/>
          </a:prstGeom>
        </p:spPr>
        <p:txBody>
          <a:bodyPr>
            <a:normAutofit lnSpcReduction="10000"/>
          </a:bodyPr>
          <a:lst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900" b="1" dirty="0" smtClean="0">
                <a:latin typeface="Arial" panose="020B0604020202020204" pitchFamily="34" charset="0"/>
                <a:cs typeface="Arial" panose="020B0604020202020204" pitchFamily="34" charset="0"/>
              </a:rPr>
              <a:t>Disclaimer:  </a:t>
            </a:r>
            <a:r>
              <a:rPr lang="en-US" sz="900" dirty="0" smtClean="0">
                <a:latin typeface="Arial" panose="020B0604020202020204" pitchFamily="34" charset="0"/>
                <a:cs typeface="Arial" panose="020B0604020202020204" pitchFamily="34" charset="0"/>
              </a:rPr>
              <a:t>This communication, including any content herein and/or attachments hereto, is provided as a convenience only, does not constitute legal advice, does not create an attorney client relationship, and does not alter your current merchant services agreement. Because of the generality of this communication, the information provided herein may not be applicable in all situations and does not constitute a comprehensive list of issues that could impact your business. All merchants, including UTA - </a:t>
            </a:r>
            <a:r>
              <a:rPr lang="en-US" sz="900" dirty="0" err="1" smtClean="0">
                <a:latin typeface="Arial" panose="020B0604020202020204" pitchFamily="34" charset="0"/>
                <a:cs typeface="Arial" panose="020B0604020202020204" pitchFamily="34" charset="0"/>
              </a:rPr>
              <a:t>worldpay</a:t>
            </a:r>
            <a:r>
              <a:rPr lang="en-US" sz="900" dirty="0" smtClean="0">
                <a:latin typeface="Arial" panose="020B0604020202020204" pitchFamily="34" charset="0"/>
                <a:cs typeface="Arial" panose="020B0604020202020204" pitchFamily="34" charset="0"/>
              </a:rPr>
              <a:t> clients, are subject to the terms of their bank card merchant agreement, the card networks’ operating regulations, and applicable federal and state laws. </a:t>
            </a:r>
            <a:endParaRPr lang="en-US" sz="900" dirty="0"/>
          </a:p>
        </p:txBody>
      </p:sp>
      <p:sp>
        <p:nvSpPr>
          <p:cNvPr id="6" name="Subtitle 2"/>
          <p:cNvSpPr txBox="1">
            <a:spLocks/>
          </p:cNvSpPr>
          <p:nvPr/>
        </p:nvSpPr>
        <p:spPr>
          <a:xfrm>
            <a:off x="6888704" y="2828930"/>
            <a:ext cx="4312586" cy="1566863"/>
          </a:xfrm>
          <a:prstGeom prst="rect">
            <a:avLst/>
          </a:prstGeom>
        </p:spPr>
        <p:txBody>
          <a:bodyPr vert="horz" lIns="0" tIns="45720" rIns="0" bIns="45720" rtlCol="0" anchor="t">
            <a:noAutofit/>
          </a:bodyPr>
          <a:lstStyle>
            <a:lvl1pPr marL="0" indent="0" algn="l" defTabSz="914400" rtl="0" eaLnBrk="1" latinLnBrk="0" hangingPunct="1">
              <a:lnSpc>
                <a:spcPct val="100000"/>
              </a:lnSpc>
              <a:spcBef>
                <a:spcPts val="700"/>
              </a:spcBef>
              <a:buClr>
                <a:schemeClr val="accent1"/>
              </a:buClr>
              <a:buSzPct val="85000"/>
              <a:buFont typeface="Wingdings 3" pitchFamily="18" charset="2"/>
              <a:buNone/>
              <a:defRPr sz="2000" kern="1200" baseline="0">
                <a:solidFill>
                  <a:schemeClr val="tx2"/>
                </a:solidFill>
                <a:latin typeface="+mj-lt"/>
                <a:ea typeface="+mn-ea"/>
                <a:cs typeface="+mn-cs"/>
              </a:defRPr>
            </a:lvl1pPr>
            <a:lvl2pPr marL="457200" indent="0" algn="ctr" defTabSz="914400" rtl="0" eaLnBrk="1" latinLnBrk="0" hangingPunct="1">
              <a:lnSpc>
                <a:spcPct val="100000"/>
              </a:lnSpc>
              <a:spcBef>
                <a:spcPts val="700"/>
              </a:spcBef>
              <a:buClr>
                <a:schemeClr val="accent1"/>
              </a:buClr>
              <a:buSzPct val="85000"/>
              <a:buFont typeface="Wingdings 3" pitchFamily="18" charset="2"/>
              <a:buNone/>
              <a:defRPr sz="1600" kern="1200" baseline="0">
                <a:solidFill>
                  <a:schemeClr val="tx1">
                    <a:tint val="75000"/>
                  </a:schemeClr>
                </a:solidFill>
                <a:latin typeface="+mn-lt"/>
                <a:ea typeface="+mn-ea"/>
                <a:cs typeface="+mn-cs"/>
              </a:defRPr>
            </a:lvl2pPr>
            <a:lvl3pPr marL="9144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3pPr>
            <a:lvl4pPr marL="13716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4pPr>
            <a:lvl5pPr marL="18288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5pPr>
            <a:lvl6pPr marL="22860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9pPr>
          </a:lstStyle>
          <a:p>
            <a:pPr algn="ctr">
              <a:spcBef>
                <a:spcPct val="0"/>
              </a:spcBef>
              <a:spcAft>
                <a:spcPts val="0"/>
              </a:spcAft>
              <a:buClr>
                <a:schemeClr val="tx1"/>
              </a:buClr>
            </a:pPr>
            <a:r>
              <a:rPr lang="en-US" altLang="en-US" sz="2200" b="1" dirty="0">
                <a:solidFill>
                  <a:schemeClr val="tx1"/>
                </a:solidFill>
                <a:effectLst>
                  <a:outerShdw blurRad="38100" dist="38100" dir="2700000" algn="tl">
                    <a:srgbClr val="000000">
                      <a:alpha val="43137"/>
                    </a:srgbClr>
                  </a:outerShdw>
                </a:effectLst>
                <a:latin typeface="Tw Cen MT"/>
                <a:cs typeface="Arial"/>
              </a:rPr>
              <a:t>UTA PRESIDENT * Co-Presenter</a:t>
            </a:r>
            <a:endParaRPr lang="en-US" sz="2200" dirty="0">
              <a:solidFill>
                <a:schemeClr val="tx1"/>
              </a:solidFill>
            </a:endParaRPr>
          </a:p>
          <a:p>
            <a:pPr algn="ctr">
              <a:spcAft>
                <a:spcPts val="0"/>
              </a:spcAft>
              <a:buClr>
                <a:schemeClr val="tx1"/>
              </a:buClr>
            </a:pPr>
            <a:r>
              <a:rPr lang="en-US" sz="2200" b="1" dirty="0">
                <a:solidFill>
                  <a:schemeClr val="tx1"/>
                </a:solidFill>
                <a:effectLst>
                  <a:outerShdw blurRad="38100" dist="38100" dir="2700000" algn="tl">
                    <a:srgbClr val="000000">
                      <a:alpha val="43137"/>
                    </a:srgbClr>
                  </a:outerShdw>
                </a:effectLst>
                <a:latin typeface="Tw Cen MT"/>
                <a:ea typeface="Adobe Fan Heiti Std B"/>
                <a:cs typeface="Arial"/>
              </a:rPr>
              <a:t>Phone:	800-858-5256 x 7001</a:t>
            </a:r>
          </a:p>
          <a:p>
            <a:pPr algn="ctr">
              <a:spcAft>
                <a:spcPts val="0"/>
              </a:spcAft>
              <a:buClr>
                <a:schemeClr val="tx1"/>
              </a:buClr>
            </a:pPr>
            <a:r>
              <a:rPr lang="en-US" sz="2200" b="1" dirty="0">
                <a:solidFill>
                  <a:schemeClr val="tx1"/>
                </a:solidFill>
                <a:effectLst>
                  <a:outerShdw blurRad="38100" dist="38100" dir="2700000" algn="tl">
                    <a:srgbClr val="000000">
                      <a:alpha val="43137"/>
                    </a:srgbClr>
                  </a:outerShdw>
                </a:effectLst>
                <a:latin typeface="Tw Cen MT"/>
                <a:ea typeface="Adobe Fan Heiti Std B"/>
                <a:cs typeface="Arial"/>
              </a:rPr>
              <a:t>Direct:	786-264-7001</a:t>
            </a:r>
          </a:p>
          <a:p>
            <a:pPr algn="ctr">
              <a:spcAft>
                <a:spcPts val="0"/>
              </a:spcAft>
              <a:buClr>
                <a:schemeClr val="tx1"/>
              </a:buClr>
            </a:pPr>
            <a:r>
              <a:rPr lang="en-US" sz="2200" b="1" dirty="0" smtClean="0">
                <a:solidFill>
                  <a:schemeClr val="tx1"/>
                </a:solidFill>
                <a:effectLst>
                  <a:outerShdw blurRad="38100" dist="38100" dir="2700000" algn="tl">
                    <a:srgbClr val="000000">
                      <a:alpha val="43137"/>
                    </a:srgbClr>
                  </a:outerShdw>
                </a:effectLst>
                <a:latin typeface="Tw Cen MT"/>
                <a:ea typeface="Adobe Fan Heiti Std B"/>
                <a:cs typeface="Arial"/>
              </a:rPr>
              <a:t>dmiddleton@unitedtranzactions.com</a:t>
            </a:r>
            <a:endParaRPr lang="en-US" altLang="en-US" sz="2200" b="1" dirty="0">
              <a:solidFill>
                <a:schemeClr val="tx1"/>
              </a:solidFill>
              <a:effectLst>
                <a:outerShdw blurRad="38100" dist="38100" dir="2700000" algn="tl">
                  <a:srgbClr val="000000">
                    <a:alpha val="43137"/>
                  </a:srgbClr>
                </a:outerShdw>
              </a:effectLst>
              <a:latin typeface="Tw Cen MT" panose="020B0602020104020603" pitchFamily="34" charset="0"/>
              <a:cs typeface="Arial" charset="0"/>
            </a:endParaRPr>
          </a:p>
        </p:txBody>
      </p:sp>
      <p:sp>
        <p:nvSpPr>
          <p:cNvPr id="10" name="Subtitle 2"/>
          <p:cNvSpPr txBox="1">
            <a:spLocks/>
          </p:cNvSpPr>
          <p:nvPr/>
        </p:nvSpPr>
        <p:spPr>
          <a:xfrm>
            <a:off x="1144722" y="2062046"/>
            <a:ext cx="3848100" cy="567154"/>
          </a:xfrm>
          <a:prstGeom prst="rect">
            <a:avLst/>
          </a:prstGeom>
        </p:spPr>
        <p:txBody>
          <a:bodyPr vert="horz" lIns="0" tIns="45720" rIns="0" bIns="45720" rtlCol="0">
            <a:noAutofit/>
          </a:bodyPr>
          <a:lstStyle>
            <a:lvl1pPr marL="0" indent="0" algn="l" defTabSz="914400" rtl="0" eaLnBrk="1" latinLnBrk="0" hangingPunct="1">
              <a:lnSpc>
                <a:spcPct val="100000"/>
              </a:lnSpc>
              <a:spcBef>
                <a:spcPts val="700"/>
              </a:spcBef>
              <a:buClr>
                <a:schemeClr val="accent1"/>
              </a:buClr>
              <a:buSzPct val="85000"/>
              <a:buFont typeface="Wingdings 3" pitchFamily="18" charset="2"/>
              <a:buNone/>
              <a:defRPr sz="2000" kern="1200" baseline="0">
                <a:solidFill>
                  <a:schemeClr val="tx2"/>
                </a:solidFill>
                <a:latin typeface="+mj-lt"/>
                <a:ea typeface="+mn-ea"/>
                <a:cs typeface="+mn-cs"/>
              </a:defRPr>
            </a:lvl1pPr>
            <a:lvl2pPr marL="457200" indent="0" algn="ctr" defTabSz="914400" rtl="0" eaLnBrk="1" latinLnBrk="0" hangingPunct="1">
              <a:lnSpc>
                <a:spcPct val="100000"/>
              </a:lnSpc>
              <a:spcBef>
                <a:spcPts val="700"/>
              </a:spcBef>
              <a:buClr>
                <a:schemeClr val="accent1"/>
              </a:buClr>
              <a:buSzPct val="85000"/>
              <a:buFont typeface="Wingdings 3" pitchFamily="18" charset="2"/>
              <a:buNone/>
              <a:defRPr sz="1600" kern="1200" baseline="0">
                <a:solidFill>
                  <a:schemeClr val="tx1">
                    <a:tint val="75000"/>
                  </a:schemeClr>
                </a:solidFill>
                <a:latin typeface="+mn-lt"/>
                <a:ea typeface="+mn-ea"/>
                <a:cs typeface="+mn-cs"/>
              </a:defRPr>
            </a:lvl2pPr>
            <a:lvl3pPr marL="9144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3pPr>
            <a:lvl4pPr marL="13716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4pPr>
            <a:lvl5pPr marL="18288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5pPr>
            <a:lvl6pPr marL="22860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9pPr>
          </a:lstStyle>
          <a:p>
            <a:pPr algn="ctr">
              <a:lnSpc>
                <a:spcPct val="120000"/>
              </a:lnSpc>
              <a:spcBef>
                <a:spcPct val="0"/>
              </a:spcBef>
              <a:buClr>
                <a:schemeClr val="tx1"/>
              </a:buClr>
            </a:pPr>
            <a:r>
              <a:rPr lang="en-US" altLang="en-US" sz="3600" b="1" dirty="0">
                <a:solidFill>
                  <a:srgbClr val="00B050"/>
                </a:solidFill>
                <a:effectLst>
                  <a:outerShdw blurRad="38100" dist="38100" dir="2700000" algn="tl">
                    <a:srgbClr val="000000">
                      <a:alpha val="43137"/>
                    </a:srgbClr>
                  </a:outerShdw>
                </a:effectLst>
                <a:latin typeface="Tw Cen MT" panose="020B0602020104020603" pitchFamily="34" charset="0"/>
                <a:cs typeface="Arial" charset="0"/>
              </a:rPr>
              <a:t>MICHAEL WILLIAMS</a:t>
            </a:r>
          </a:p>
        </p:txBody>
      </p:sp>
      <p:sp>
        <p:nvSpPr>
          <p:cNvPr id="11" name="Subtitle 2"/>
          <p:cNvSpPr txBox="1">
            <a:spLocks/>
          </p:cNvSpPr>
          <p:nvPr/>
        </p:nvSpPr>
        <p:spPr>
          <a:xfrm>
            <a:off x="755954" y="2831253"/>
            <a:ext cx="4625636" cy="1566863"/>
          </a:xfrm>
          <a:prstGeom prst="rect">
            <a:avLst/>
          </a:prstGeom>
        </p:spPr>
        <p:txBody>
          <a:bodyPr vert="horz" lIns="0" tIns="45720" rIns="0" bIns="45720" rtlCol="0" anchor="t">
            <a:noAutofit/>
          </a:bodyPr>
          <a:lstStyle>
            <a:lvl1pPr marL="0" indent="0" algn="l" defTabSz="914400" rtl="0" eaLnBrk="1" latinLnBrk="0" hangingPunct="1">
              <a:lnSpc>
                <a:spcPct val="100000"/>
              </a:lnSpc>
              <a:spcBef>
                <a:spcPts val="700"/>
              </a:spcBef>
              <a:buClr>
                <a:schemeClr val="accent1"/>
              </a:buClr>
              <a:buSzPct val="85000"/>
              <a:buFont typeface="Wingdings 3" pitchFamily="18" charset="2"/>
              <a:buNone/>
              <a:defRPr sz="2000" kern="1200" baseline="0">
                <a:solidFill>
                  <a:schemeClr val="tx2"/>
                </a:solidFill>
                <a:latin typeface="+mj-lt"/>
                <a:ea typeface="+mn-ea"/>
                <a:cs typeface="+mn-cs"/>
              </a:defRPr>
            </a:lvl1pPr>
            <a:lvl2pPr marL="457200" indent="0" algn="ctr" defTabSz="914400" rtl="0" eaLnBrk="1" latinLnBrk="0" hangingPunct="1">
              <a:lnSpc>
                <a:spcPct val="100000"/>
              </a:lnSpc>
              <a:spcBef>
                <a:spcPts val="700"/>
              </a:spcBef>
              <a:buClr>
                <a:schemeClr val="accent1"/>
              </a:buClr>
              <a:buSzPct val="85000"/>
              <a:buFont typeface="Wingdings 3" pitchFamily="18" charset="2"/>
              <a:buNone/>
              <a:defRPr sz="1600" kern="1200" baseline="0">
                <a:solidFill>
                  <a:schemeClr val="tx1">
                    <a:tint val="75000"/>
                  </a:schemeClr>
                </a:solidFill>
                <a:latin typeface="+mn-lt"/>
                <a:ea typeface="+mn-ea"/>
                <a:cs typeface="+mn-cs"/>
              </a:defRPr>
            </a:lvl2pPr>
            <a:lvl3pPr marL="9144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3pPr>
            <a:lvl4pPr marL="13716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4pPr>
            <a:lvl5pPr marL="1828800" indent="0" algn="ctr" defTabSz="914400" rtl="0" eaLnBrk="1" latinLnBrk="0" hangingPunct="1">
              <a:lnSpc>
                <a:spcPct val="100000"/>
              </a:lnSpc>
              <a:spcBef>
                <a:spcPts val="700"/>
              </a:spcBef>
              <a:buClr>
                <a:schemeClr val="accent1"/>
              </a:buClr>
              <a:buSzPct val="85000"/>
              <a:buFont typeface="Wingdings 3" pitchFamily="18" charset="2"/>
              <a:buNone/>
              <a:defRPr sz="1400" kern="1200" baseline="0">
                <a:solidFill>
                  <a:schemeClr val="tx1">
                    <a:tint val="75000"/>
                  </a:schemeClr>
                </a:solidFill>
                <a:latin typeface="+mn-lt"/>
                <a:ea typeface="+mn-ea"/>
                <a:cs typeface="+mn-cs"/>
              </a:defRPr>
            </a:lvl5pPr>
            <a:lvl6pPr marL="22860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lnSpc>
                <a:spcPct val="100000"/>
              </a:lnSpc>
              <a:spcBef>
                <a:spcPts val="700"/>
              </a:spcBef>
              <a:buClr>
                <a:schemeClr val="accent1"/>
              </a:buClr>
              <a:buSzPct val="85000"/>
              <a:buFont typeface="Wingdings 3" pitchFamily="18" charset="2"/>
              <a:buNone/>
              <a:defRPr sz="1400" kern="1200">
                <a:solidFill>
                  <a:schemeClr val="tx1">
                    <a:tint val="75000"/>
                  </a:schemeClr>
                </a:solidFill>
                <a:latin typeface="+mn-lt"/>
                <a:ea typeface="+mn-ea"/>
                <a:cs typeface="+mn-cs"/>
              </a:defRPr>
            </a:lvl9pPr>
          </a:lstStyle>
          <a:p>
            <a:pPr algn="ctr">
              <a:spcBef>
                <a:spcPct val="0"/>
              </a:spcBef>
              <a:buClr>
                <a:schemeClr val="tx1"/>
              </a:buClr>
            </a:pPr>
            <a:r>
              <a:rPr lang="en-US" altLang="en-US" sz="2200" b="1" dirty="0">
                <a:solidFill>
                  <a:schemeClr val="tx1"/>
                </a:solidFill>
                <a:effectLst>
                  <a:outerShdw blurRad="38100" dist="38100" dir="2700000" algn="tl">
                    <a:srgbClr val="000000">
                      <a:alpha val="43137"/>
                    </a:srgbClr>
                  </a:outerShdw>
                </a:effectLst>
                <a:latin typeface="Tw Cen MT"/>
                <a:cs typeface="Arial"/>
              </a:rPr>
              <a:t>VICE PRESIDENT * Presenter</a:t>
            </a:r>
            <a:endParaRPr lang="en-US" altLang="en-US" sz="2200" b="1" dirty="0">
              <a:solidFill>
                <a:schemeClr val="tx1"/>
              </a:solidFill>
              <a:effectLst>
                <a:outerShdw blurRad="38100" dist="38100" dir="2700000" algn="tl">
                  <a:srgbClr val="000000">
                    <a:alpha val="43137"/>
                  </a:srgbClr>
                </a:outerShdw>
              </a:effectLst>
              <a:latin typeface="Tw Cen MT" panose="020B0602020104020603" pitchFamily="34" charset="0"/>
              <a:cs typeface="Arial" charset="0"/>
            </a:endParaRPr>
          </a:p>
          <a:p>
            <a:pPr algn="ctr" eaLnBrk="0" hangingPunct="0">
              <a:defRPr/>
            </a:pPr>
            <a:r>
              <a:rPr lang="en-US" sz="2200" b="1" dirty="0">
                <a:solidFill>
                  <a:schemeClr val="tx1"/>
                </a:solidFill>
                <a:effectLst>
                  <a:outerShdw blurRad="38100" dist="38100" dir="2700000" algn="tl">
                    <a:srgbClr val="000000">
                      <a:alpha val="43137"/>
                    </a:srgbClr>
                  </a:outerShdw>
                </a:effectLst>
                <a:latin typeface="Tw Cen MT"/>
                <a:cs typeface="Arial"/>
              </a:rPr>
              <a:t>Phone:	800-858-5256 x 7019</a:t>
            </a:r>
          </a:p>
          <a:p>
            <a:pPr algn="ctr" eaLnBrk="0" hangingPunct="0">
              <a:defRPr/>
            </a:pPr>
            <a:r>
              <a:rPr lang="en-US" sz="2200" b="1" dirty="0">
                <a:solidFill>
                  <a:schemeClr val="tx1"/>
                </a:solidFill>
                <a:effectLst>
                  <a:outerShdw blurRad="38100" dist="38100" dir="2700000" algn="tl">
                    <a:srgbClr val="000000">
                      <a:alpha val="43137"/>
                    </a:srgbClr>
                  </a:outerShdw>
                </a:effectLst>
                <a:latin typeface="Tw Cen MT"/>
                <a:cs typeface="Arial"/>
              </a:rPr>
              <a:t>Direct:	786-264-7019</a:t>
            </a:r>
          </a:p>
          <a:p>
            <a:pPr algn="ctr" eaLnBrk="0" hangingPunct="0">
              <a:defRPr/>
            </a:pPr>
            <a:r>
              <a:rPr lang="en-US" sz="2200" b="1" dirty="0" smtClean="0">
                <a:solidFill>
                  <a:schemeClr val="tx1"/>
                </a:solidFill>
                <a:effectLst>
                  <a:outerShdw blurRad="38100" dist="38100" dir="2700000" algn="tl">
                    <a:srgbClr val="000000">
                      <a:alpha val="43137"/>
                    </a:srgbClr>
                  </a:outerShdw>
                </a:effectLst>
                <a:latin typeface="Tw Cen MT"/>
                <a:cs typeface="Arial"/>
              </a:rPr>
              <a:t>mwilliams@unitedtranzactions.com</a:t>
            </a:r>
            <a:endParaRPr lang="en-US" altLang="en-US" sz="2200" b="1" dirty="0">
              <a:solidFill>
                <a:schemeClr val="tx1"/>
              </a:solidFill>
              <a:effectLst>
                <a:outerShdw blurRad="38100" dist="38100" dir="2700000" algn="tl">
                  <a:srgbClr val="000000">
                    <a:alpha val="43137"/>
                  </a:srgbClr>
                </a:outerShdw>
              </a:effectLst>
              <a:latin typeface="Tw Cen MT" panose="020B0602020104020603" pitchFamily="34" charset="0"/>
              <a:cs typeface="Arial" charset="0"/>
            </a:endParaRPr>
          </a:p>
        </p:txBody>
      </p:sp>
    </p:spTree>
    <p:extLst>
      <p:ext uri="{BB962C8B-B14F-4D97-AF65-F5344CB8AC3E}">
        <p14:creationId xmlns:p14="http://schemas.microsoft.com/office/powerpoint/2010/main" val="3950215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0-#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11" grpId="0"/>
    </p:bld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6CE817B761641448E040FFEF1E8D1F1" ma:contentTypeVersion="2" ma:contentTypeDescription="Create a new document." ma:contentTypeScope="" ma:versionID="5e7489e3a57550f40555f9610086588a">
  <xsd:schema xmlns:xsd="http://www.w3.org/2001/XMLSchema" xmlns:xs="http://www.w3.org/2001/XMLSchema" xmlns:p="http://schemas.microsoft.com/office/2006/metadata/properties" xmlns:ns2="8a16cb3f-111e-4578-8be3-d0d3e5d39a50" targetNamespace="http://schemas.microsoft.com/office/2006/metadata/properties" ma:root="true" ma:fieldsID="2e17e7c7e0730941558571c18c52e416" ns2:_="">
    <xsd:import namespace="8a16cb3f-111e-4578-8be3-d0d3e5d39a50"/>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16cb3f-111e-4578-8be3-d0d3e5d39a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19C8233-2897-4B86-88AA-BDD9AF635860}">
  <ds:schemaRefs>
    <ds:schemaRef ds:uri="http://schemas.microsoft.com/sharepoint/v3/contenttype/forms"/>
  </ds:schemaRefs>
</ds:datastoreItem>
</file>

<file path=customXml/itemProps2.xml><?xml version="1.0" encoding="utf-8"?>
<ds:datastoreItem xmlns:ds="http://schemas.openxmlformats.org/officeDocument/2006/customXml" ds:itemID="{35F36C70-61AF-424A-838F-C2EDFCF305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16cb3f-111e-4578-8be3-d0d3e5d39a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3BC85F-C01C-4BBB-94F4-B537B824F249}">
  <ds:schemaRefs>
    <ds:schemaRef ds:uri="http://schemas.openxmlformats.org/package/2006/metadata/core-properties"/>
    <ds:schemaRef ds:uri="http://schemas.microsoft.com/office/2006/documentManagement/types"/>
    <ds:schemaRef ds:uri="http://purl.org/dc/dcmitype/"/>
    <ds:schemaRef ds:uri="http://purl.org/dc/elements/1.1/"/>
    <ds:schemaRef ds:uri="http://schemas.microsoft.com/office/2006/metadata/properties"/>
    <ds:schemaRef ds:uri="http://purl.org/dc/terms/"/>
    <ds:schemaRef ds:uri="http://schemas.microsoft.com/office/infopath/2007/PartnerControls"/>
    <ds:schemaRef ds:uri="8a16cb3f-111e-4578-8be3-d0d3e5d39a5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Slice</Template>
  <TotalTime>6315</TotalTime>
  <Words>761</Words>
  <Application>Microsoft Office PowerPoint</Application>
  <PresentationFormat>Widescreen</PresentationFormat>
  <Paragraphs>149</Paragraphs>
  <Slides>19</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Adobe Fan Heiti Std B</vt:lpstr>
      <vt:lpstr>Arial</vt:lpstr>
      <vt:lpstr>Calibri</vt:lpstr>
      <vt:lpstr>Century Gothic</vt:lpstr>
      <vt:lpstr>Segoe UI</vt:lpstr>
      <vt:lpstr>Tahoma</vt:lpstr>
      <vt:lpstr>Tw Cen MT</vt:lpstr>
      <vt:lpstr>Verdana</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Tapia</dc:creator>
  <cp:lastModifiedBy>Alejandro Y. Blanco</cp:lastModifiedBy>
  <cp:revision>85</cp:revision>
  <dcterms:created xsi:type="dcterms:W3CDTF">2018-05-10T17:35:41Z</dcterms:created>
  <dcterms:modified xsi:type="dcterms:W3CDTF">2020-08-12T13:33:23Z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0x01010046CE817B761641448E040FFEF1E8D1F1</vt:lpwstr>
  </property>
</Properties>
</file>