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4" r:id="rId4"/>
  </p:sldMasterIdLst>
  <p:notesMasterIdLst>
    <p:notesMasterId r:id="rId10"/>
  </p:notesMasterIdLst>
  <p:handoutMasterIdLst>
    <p:handoutMasterId r:id="rId11"/>
  </p:handoutMasterIdLst>
  <p:sldIdLst>
    <p:sldId id="542" r:id="rId5"/>
    <p:sldId id="573" r:id="rId6"/>
    <p:sldId id="572" r:id="rId7"/>
    <p:sldId id="547" r:id="rId8"/>
    <p:sldId id="574" r:id="rId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400" u="sng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400" u="sng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400" u="sng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400" u="sng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400" u="sng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400" u="sng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400" u="sng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400" u="sng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400" u="sng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B7BCC1"/>
    <a:srgbClr val="3366FF"/>
    <a:srgbClr val="CCCCFF"/>
    <a:srgbClr val="6666FF"/>
    <a:srgbClr val="DDDDE7"/>
    <a:srgbClr val="D2D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762" autoAdjust="0"/>
    <p:restoredTop sz="99313" autoAdjust="0"/>
  </p:normalViewPr>
  <p:slideViewPr>
    <p:cSldViewPr>
      <p:cViewPr varScale="1">
        <p:scale>
          <a:sx n="101" d="100"/>
          <a:sy n="101" d="100"/>
        </p:scale>
        <p:origin x="1344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1854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8D99E047-A387-4979-828B-72B47BF317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0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68400" y="4416426"/>
            <a:ext cx="46736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2D1B3F3F-5A5F-4EC1-B0FC-991130551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8585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file://localhost/Users/heltzerd/Desktop/DNB_corp30_pos.png" TargetMode="Externa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33426"/>
            <a:ext cx="6486277" cy="150977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2624" y="5641848"/>
            <a:ext cx="6497639" cy="95726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82625" y="3336974"/>
            <a:ext cx="6497638" cy="457200"/>
          </a:xfrm>
        </p:spPr>
        <p:txBody>
          <a:bodyPr lIns="0" rIns="0">
            <a:no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object 4"/>
          <p:cNvSpPr/>
          <p:nvPr userDrawn="1"/>
        </p:nvSpPr>
        <p:spPr>
          <a:xfrm>
            <a:off x="381000" y="819150"/>
            <a:ext cx="8458200" cy="3352800"/>
          </a:xfrm>
          <a:custGeom>
            <a:avLst/>
            <a:gdLst/>
            <a:ahLst/>
            <a:cxnLst/>
            <a:rect l="l" t="t" r="r" b="b"/>
            <a:pathLst>
              <a:path w="9141460" h="4197350">
                <a:moveTo>
                  <a:pt x="0" y="4197096"/>
                </a:moveTo>
                <a:lnTo>
                  <a:pt x="9140952" y="4197096"/>
                </a:lnTo>
                <a:lnTo>
                  <a:pt x="9140952" y="0"/>
                </a:lnTo>
                <a:lnTo>
                  <a:pt x="0" y="0"/>
                </a:lnTo>
                <a:lnTo>
                  <a:pt x="0" y="4197096"/>
                </a:lnTo>
                <a:close/>
              </a:path>
            </a:pathLst>
          </a:custGeom>
          <a:solidFill>
            <a:srgbClr val="2F92B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28" y="240927"/>
            <a:ext cx="230505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73152"/>
            <a:ext cx="6494463" cy="10789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here</a:t>
            </a:r>
            <a:br>
              <a:rPr lang="en-US" dirty="0"/>
            </a:br>
            <a:r>
              <a:rPr lang="en-US" dirty="0"/>
              <a:t>Maximum of two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68" y="1676400"/>
            <a:ext cx="7858126" cy="3916363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–"/>
              <a:defRPr sz="1800">
                <a:solidFill>
                  <a:schemeClr val="tx1"/>
                </a:solidFill>
              </a:defRPr>
            </a:lvl2pPr>
            <a:lvl3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82624" y="6438412"/>
            <a:ext cx="3592625" cy="298719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>
              <a:defRPr sz="900" u="none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>
                <a:solidFill>
                  <a:prstClr val="black"/>
                </a:solidFill>
              </a:rPr>
              <a:t>D&amp;B User Group Session – March 2014 CRF Forum</a:t>
            </a:r>
          </a:p>
        </p:txBody>
      </p:sp>
      <p:sp>
        <p:nvSpPr>
          <p:cNvPr id="17" name="Footer Placeholder 1"/>
          <p:cNvSpPr txBox="1">
            <a:spLocks/>
          </p:cNvSpPr>
          <p:nvPr userDrawn="1"/>
        </p:nvSpPr>
        <p:spPr>
          <a:xfrm>
            <a:off x="5689158" y="6442440"/>
            <a:ext cx="2462610" cy="22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CA" sz="900" u="none" dirty="0">
                <a:solidFill>
                  <a:prstClr val="black"/>
                </a:solidFill>
                <a:latin typeface="Arial" pitchFamily="34" charset="0"/>
              </a:rPr>
              <a:t>D&amp;B Confidential &amp; Proprietary Information</a:t>
            </a: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8183880" y="6401836"/>
            <a:ext cx="45720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 u="none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A28E7AA-1E95-4752-B8C4-02D8B4AFC1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28" y="240927"/>
            <a:ext cx="230505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699405"/>
            <a:ext cx="7854950" cy="420106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spcAft>
                <a:spcPts val="1000"/>
              </a:spcAft>
              <a:defRPr sz="32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here</a:t>
            </a:r>
            <a:br>
              <a:rPr lang="en-US" dirty="0"/>
            </a:br>
            <a:r>
              <a:rPr lang="en-US" dirty="0"/>
              <a:t>Maximum of two lines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82624" y="6438412"/>
            <a:ext cx="3592625" cy="298719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8183880" y="6401836"/>
            <a:ext cx="45720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0152FAA-F3E9-4A71-BEFA-0C8D0683C0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32803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75" y="0"/>
            <a:ext cx="935141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82624" y="6438412"/>
            <a:ext cx="3592625" cy="298719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8183880" y="6401836"/>
            <a:ext cx="45720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0152FAA-F3E9-4A71-BEFA-0C8D0683C0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28" y="240927"/>
            <a:ext cx="230505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32803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_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PT data V2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70192"/>
          </a:xfrm>
          <a:prstGeom prst="rect">
            <a:avLst/>
          </a:prstGeom>
        </p:spPr>
      </p:pic>
      <p:sp>
        <p:nvSpPr>
          <p:cNvPr id="24" name="Text Placeholder 23"/>
          <p:cNvSpPr>
            <a:spLocks noGrp="1"/>
          </p:cNvSpPr>
          <p:nvPr>
            <p:ph type="body" sz="quarter" idx="14"/>
          </p:nvPr>
        </p:nvSpPr>
        <p:spPr>
          <a:xfrm>
            <a:off x="3317874" y="4019550"/>
            <a:ext cx="5222875" cy="1955800"/>
          </a:xfrm>
        </p:spPr>
        <p:txBody>
          <a:bodyPr tIns="0">
            <a:noAutofit/>
          </a:bodyPr>
          <a:lstStyle>
            <a:lvl1pPr marL="0" indent="0">
              <a:buNone/>
              <a:defRPr sz="18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317874" y="2892056"/>
            <a:ext cx="5222875" cy="1020725"/>
          </a:xfrm>
        </p:spPr>
        <p:txBody>
          <a:bodyPr tIns="0"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317874" y="2205038"/>
            <a:ext cx="5222875" cy="623887"/>
          </a:xfrm>
        </p:spPr>
        <p:txBody>
          <a:bodyPr tIns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8138" y="2205038"/>
            <a:ext cx="2649537" cy="2686050"/>
          </a:xfrm>
        </p:spPr>
        <p:txBody>
          <a:bodyPr>
            <a:normAutofit/>
          </a:bodyPr>
          <a:lstStyle>
            <a:lvl1pPr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0" hasCustomPrompt="1"/>
          </p:nvPr>
        </p:nvSpPr>
        <p:spPr>
          <a:xfrm>
            <a:off x="338138" y="1573213"/>
            <a:ext cx="1628775" cy="442912"/>
          </a:xfrm>
        </p:spPr>
        <p:txBody>
          <a:bodyPr>
            <a:normAutofit/>
          </a:bodyPr>
          <a:lstStyle>
            <a:lvl1pPr>
              <a:buNone/>
              <a:defRPr sz="1400"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82624" y="6438412"/>
            <a:ext cx="3592625" cy="298719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8183880" y="6401836"/>
            <a:ext cx="45720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0152FAA-F3E9-4A71-BEFA-0C8D0683C0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itle Placeholder 16"/>
          <p:cNvSpPr>
            <a:spLocks noGrp="1"/>
          </p:cNvSpPr>
          <p:nvPr>
            <p:ph type="title"/>
          </p:nvPr>
        </p:nvSpPr>
        <p:spPr>
          <a:xfrm>
            <a:off x="682625" y="73152"/>
            <a:ext cx="6520432" cy="1082788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624" y="338328"/>
            <a:ext cx="704088" cy="7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3280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_Breaker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-228600"/>
            <a:ext cx="10206464" cy="746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82624" y="6438412"/>
            <a:ext cx="3592625" cy="298719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>
              <a:defRPr sz="9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82624" y="1527048"/>
            <a:ext cx="7858125" cy="453707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8183880" y="6401836"/>
            <a:ext cx="45720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0152FAA-F3E9-4A71-BEFA-0C8D0683C0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28" y="240927"/>
            <a:ext cx="230505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3280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r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218689" y="3569665"/>
            <a:ext cx="2663000" cy="541338"/>
          </a:xfrm>
        </p:spPr>
        <p:txBody>
          <a:bodyPr tIns="0">
            <a:noAutofit/>
          </a:bodyPr>
          <a:lstStyle>
            <a:lvl1pPr marL="0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49" y="2819400"/>
            <a:ext cx="230505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32803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486400" y="6515100"/>
            <a:ext cx="1828800" cy="3016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Month 00, 0000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15F49-EAEB-4661-AAB0-614D5D4853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19072"/>
            <a:ext cx="7854950" cy="4144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85800" y="457200"/>
            <a:ext cx="73914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7" name="Title Placeholder 16"/>
          <p:cNvSpPr>
            <a:spLocks noGrp="1"/>
          </p:cNvSpPr>
          <p:nvPr>
            <p:ph type="title"/>
          </p:nvPr>
        </p:nvSpPr>
        <p:spPr>
          <a:xfrm>
            <a:off x="682625" y="73152"/>
            <a:ext cx="6520432" cy="1082788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 dirty="0"/>
              <a:t>Title here</a:t>
            </a:r>
            <a:br>
              <a:rPr lang="en-US" dirty="0"/>
            </a:br>
            <a:r>
              <a:rPr lang="en-US" dirty="0"/>
              <a:t>Maximum of two lines</a:t>
            </a:r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8184211" y="6401836"/>
            <a:ext cx="45720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0152FAA-F3E9-4A71-BEFA-0C8D0683C0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82624" y="6433658"/>
            <a:ext cx="3687511" cy="298719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4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31775" indent="-231775" algn="l" defTabSz="914400" rtl="0" eaLnBrk="1" latinLnBrk="0" hangingPunct="1">
        <a:spcBef>
          <a:spcPct val="20000"/>
        </a:spcBef>
        <a:buFont typeface="Wingdings" pitchFamily="2" charset="2"/>
        <a:buChar char="§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82625" indent="-225425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223838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merriam-webster.com/dictionary/reactive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merriam-webster.com/dictionary/proactive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371600"/>
            <a:ext cx="6486277" cy="1509774"/>
          </a:xfrm>
        </p:spPr>
        <p:txBody>
          <a:bodyPr/>
          <a:lstStyle/>
          <a:p>
            <a:r>
              <a:rPr lang="en-US" dirty="0">
                <a:latin typeface="Gill Sans MT" panose="020B0502020104020203" pitchFamily="34" charset="0"/>
              </a:rPr>
              <a:t>Todays world is changing – are you changing with it?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Bob O’Brien – Dun &amp; Bradstreet</a:t>
            </a:r>
          </a:p>
          <a:p>
            <a:r>
              <a:rPr lang="en-US" dirty="0">
                <a:latin typeface="Gill Sans MT" panose="020B0502020104020203" pitchFamily="34" charset="0"/>
              </a:rPr>
              <a:t>Kevin Gallagher – Dun &amp; Bradstreet</a:t>
            </a:r>
          </a:p>
          <a:p>
            <a:r>
              <a:rPr lang="en-US" dirty="0">
                <a:latin typeface="Gill Sans MT" panose="020B0502020104020203" pitchFamily="34" charset="0"/>
              </a:rPr>
              <a:t>2020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Gill Sans MT" panose="020B0502020104020203" pitchFamily="34" charset="0"/>
              </a:rPr>
              <a:t>NACM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767676"/>
                </a:solidFill>
                <a:hlinkClick r:id="rId2"/>
              </a:rPr>
              <a:t>Reactive | Definition of Reactive by Merriam-Webster</a:t>
            </a:r>
            <a:br>
              <a:rPr lang="en-US" b="1" dirty="0">
                <a:solidFill>
                  <a:srgbClr val="767676"/>
                </a:solidFill>
              </a:rPr>
            </a:br>
            <a:r>
              <a:rPr lang="en-US" i="1" dirty="0">
                <a:solidFill>
                  <a:srgbClr val="767676"/>
                </a:solidFill>
              </a:rPr>
              <a:t>https://</a:t>
            </a:r>
            <a:r>
              <a:rPr lang="en-US" b="1" i="1" dirty="0">
                <a:solidFill>
                  <a:srgbClr val="767676"/>
                </a:solidFill>
              </a:rPr>
              <a:t>www.merriam-webster.com</a:t>
            </a:r>
            <a:r>
              <a:rPr lang="en-US" i="1" dirty="0">
                <a:solidFill>
                  <a:srgbClr val="767676"/>
                </a:solidFill>
              </a:rPr>
              <a:t>/dictionary/</a:t>
            </a:r>
            <a:r>
              <a:rPr lang="en-US" b="1" i="1" dirty="0">
                <a:solidFill>
                  <a:srgbClr val="767676"/>
                </a:solidFill>
              </a:rPr>
              <a:t>reactive</a:t>
            </a:r>
            <a:br>
              <a:rPr lang="en-US" dirty="0">
                <a:solidFill>
                  <a:srgbClr val="767676"/>
                </a:solidFill>
              </a:rPr>
            </a:br>
            <a:r>
              <a:rPr lang="en-US" dirty="0">
                <a:solidFill>
                  <a:srgbClr val="767676"/>
                </a:solidFill>
              </a:rPr>
              <a:t>Define </a:t>
            </a:r>
            <a:r>
              <a:rPr lang="en-US" b="1" dirty="0">
                <a:solidFill>
                  <a:srgbClr val="767676"/>
                </a:solidFill>
              </a:rPr>
              <a:t>reactive</a:t>
            </a:r>
            <a:r>
              <a:rPr lang="en-US" dirty="0">
                <a:solidFill>
                  <a:srgbClr val="767676"/>
                </a:solidFill>
              </a:rPr>
              <a:t>: done in response to a problem or situation : reacting to problems when they occur instead of doing something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0152FAA-F3E9-4A71-BEFA-0C8D0683C00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28" y="240927"/>
            <a:ext cx="230505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849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Proactive | Definition of Proactive by Merriam-Webster</a:t>
            </a:r>
            <a:br>
              <a:rPr lang="en-US" b="1" dirty="0"/>
            </a:br>
            <a:r>
              <a:rPr lang="en-US" i="1" dirty="0"/>
              <a:t>https://</a:t>
            </a:r>
            <a:r>
              <a:rPr lang="en-US" b="1" i="1" dirty="0"/>
              <a:t>www.merriam-webster.com</a:t>
            </a:r>
            <a:r>
              <a:rPr lang="en-US" i="1" dirty="0"/>
              <a:t>/</a:t>
            </a:r>
            <a:r>
              <a:rPr lang="en-US" b="1" i="1" dirty="0"/>
              <a:t>dictionary</a:t>
            </a:r>
            <a:r>
              <a:rPr lang="en-US" i="1" dirty="0"/>
              <a:t>/</a:t>
            </a:r>
            <a:r>
              <a:rPr lang="en-US" b="1" i="1" dirty="0"/>
              <a:t>proactive</a:t>
            </a:r>
            <a:br>
              <a:rPr lang="en-US" dirty="0"/>
            </a:br>
            <a:r>
              <a:rPr lang="en-US" b="1" dirty="0"/>
              <a:t>Define proactive</a:t>
            </a:r>
            <a:r>
              <a:rPr lang="en-US" dirty="0"/>
              <a:t>: controlling a situation by making things happen or by preparing for possible future problems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0152FAA-F3E9-4A71-BEFA-0C8D0683C00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28" y="240927"/>
            <a:ext cx="230505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862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Gill Sans MT" panose="020B0502020104020203" pitchFamily="34" charset="0"/>
              </a:rPr>
              <a:t>What is happening in Credit Departments today?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endParaRPr lang="en-US" sz="2000" dirty="0">
              <a:latin typeface="Gill Sans MT" panose="020B0502020104020203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400" dirty="0"/>
              <a:t>Not sure what Risk is in the Portfolio?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400" dirty="0"/>
              <a:t>Analysts working from home – no automation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400" dirty="0"/>
              <a:t>Not able to look at Risk within all Accounts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400" dirty="0"/>
              <a:t>Questions from CFO to understand potential losses are not be answered correctly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400" dirty="0"/>
              <a:t>Not getting Alerts on new and existing customers as Risk is changing quickly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3880" y="6401836"/>
            <a:ext cx="457200" cy="300037"/>
          </a:xfrm>
        </p:spPr>
        <p:txBody>
          <a:bodyPr/>
          <a:lstStyle/>
          <a:p>
            <a:pPr>
              <a:defRPr/>
            </a:pPr>
            <a:fld id="{F7FD31AC-5202-49CB-8C59-38C69DF486E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changes need to start taking place now and moving forward?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Risk Based Approach </a:t>
            </a:r>
          </a:p>
          <a:p>
            <a:r>
              <a:rPr lang="en-US" dirty="0"/>
              <a:t>Utilize Technology - Automation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Party Data brought into mix for existing customers  (Portfolio Analytics)</a:t>
            </a:r>
          </a:p>
          <a:p>
            <a:r>
              <a:rPr lang="en-US" dirty="0"/>
              <a:t>Utilize Scoring</a:t>
            </a:r>
          </a:p>
          <a:p>
            <a:r>
              <a:rPr lang="en-US" dirty="0"/>
              <a:t>Change current processes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28E7AA-1E95-4752-B8C4-02D8B4AFC19B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840035"/>
      </p:ext>
    </p:extLst>
  </p:cSld>
  <p:clrMapOvr>
    <a:masterClrMapping/>
  </p:clrMapOvr>
</p:sld>
</file>

<file path=ppt/theme/theme1.xml><?xml version="1.0" encoding="utf-8"?>
<a:theme xmlns:a="http://schemas.openxmlformats.org/drawingml/2006/main" name="D&amp;B_External_030414">
  <a:themeElements>
    <a:clrScheme name="D&amp;B custom pallate">
      <a:dk1>
        <a:sysClr val="windowText" lastClr="000000"/>
      </a:dk1>
      <a:lt1>
        <a:sysClr val="window" lastClr="FFFFFF"/>
      </a:lt1>
      <a:dk2>
        <a:srgbClr val="7F7F7F"/>
      </a:dk2>
      <a:lt2>
        <a:srgbClr val="FFFFFF"/>
      </a:lt2>
      <a:accent1>
        <a:srgbClr val="004883"/>
      </a:accent1>
      <a:accent2>
        <a:srgbClr val="FFD400"/>
      </a:accent2>
      <a:accent3>
        <a:srgbClr val="118ACB"/>
      </a:accent3>
      <a:accent4>
        <a:srgbClr val="193661"/>
      </a:accent4>
      <a:accent5>
        <a:srgbClr val="27BDBE"/>
      </a:accent5>
      <a:accent6>
        <a:srgbClr val="8AD1E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007A0D226E7A43B4C301D30906C433" ma:contentTypeVersion="9" ma:contentTypeDescription="Create a new document." ma:contentTypeScope="" ma:versionID="b0068a130eaa186d78703012ad5a46a0">
  <xsd:schema xmlns:xsd="http://www.w3.org/2001/XMLSchema" xmlns:xs="http://www.w3.org/2001/XMLSchema" xmlns:p="http://schemas.microsoft.com/office/2006/metadata/properties" xmlns:ns3="0cc15a6d-dffb-4f4a-93da-c091efecc814" targetNamespace="http://schemas.microsoft.com/office/2006/metadata/properties" ma:root="true" ma:fieldsID="fc292d4122f3a62cb98f755ce568bdbc" ns3:_="">
    <xsd:import namespace="0cc15a6d-dffb-4f4a-93da-c091efecc81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c15a6d-dffb-4f4a-93da-c091efecc8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BA1C44-A278-420F-8511-9176F28BFE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c15a6d-dffb-4f4a-93da-c091efecc8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41FD3D-434D-4857-9EA9-1AF3036AA864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0cc15a6d-dffb-4f4a-93da-c091efecc81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8E2B070-E65D-45D3-90F2-B5272CA600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D&amp;B_External_030414</Template>
  <TotalTime>9390</TotalTime>
  <Words>138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Wingdings</vt:lpstr>
      <vt:lpstr>D&amp;B_External_030414</vt:lpstr>
      <vt:lpstr>Todays world is changing – are you changing with it?</vt:lpstr>
      <vt:lpstr>Reactive | Definition of Reactive by Merriam-Webster https://www.merriam-webster.com/dictionary/reactive Define reactive: done in response to a problem or situation : reacting to problems when they occur instead of doing something</vt:lpstr>
      <vt:lpstr>Proactive | Definition of Proactive by Merriam-Webster https://www.merriam-webster.com/dictionary/proactive Define proactive: controlling a situation by making things happen or by preparing for possible future problems</vt:lpstr>
      <vt:lpstr>What is happening in Credit Departments today?</vt:lpstr>
      <vt:lpstr>What changes need to start taking place now and moving forward?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D&amp;B</dc:title>
  <dc:creator>D&amp;B</dc:creator>
  <cp:lastModifiedBy>Gallagher, Kevin</cp:lastModifiedBy>
  <cp:revision>463</cp:revision>
  <cp:lastPrinted>2018-09-25T15:00:15Z</cp:lastPrinted>
  <dcterms:created xsi:type="dcterms:W3CDTF">2001-10-19T11:27:42Z</dcterms:created>
  <dcterms:modified xsi:type="dcterms:W3CDTF">2020-08-10T14:29:34Z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0x01010075007A0D226E7A43B4C301D30906C433</vt:lpwstr>
  </property>
  <property fmtid="{D5CDD505-2E9C-101B-9397-08002B2CF9AE}" pid="3" name="MSIP_Label_224d2e7b-2917-4cd7-87a4-c132be958a8e_Enabled">
    <vt:lpwstr>true</vt:lpwstr>
  </property>
  <property fmtid="{D5CDD505-2E9C-101B-9397-08002B2CF9AE}" pid="4" name="MSIP_Label_224d2e7b-2917-4cd7-87a4-c132be958a8e_SetDate">
    <vt:lpwstr>2020-01-23T15:34:29Z</vt:lpwstr>
  </property>
  <property fmtid="{D5CDD505-2E9C-101B-9397-08002B2CF9AE}" pid="5" name="MSIP_Label_224d2e7b-2917-4cd7-87a4-c132be958a8e_Method">
    <vt:lpwstr>Privileged</vt:lpwstr>
  </property>
  <property fmtid="{D5CDD505-2E9C-101B-9397-08002B2CF9AE}" pid="6" name="MSIP_Label_224d2e7b-2917-4cd7-87a4-c132be958a8e_Name">
    <vt:lpwstr>224d2e7b-2917-4cd7-87a4-c132be958a8e</vt:lpwstr>
  </property>
  <property fmtid="{D5CDD505-2E9C-101B-9397-08002B2CF9AE}" pid="7" name="MSIP_Label_224d2e7b-2917-4cd7-87a4-c132be958a8e_SiteId">
    <vt:lpwstr>19e2b708-bf12-4375-9719-8dec42771b3e</vt:lpwstr>
  </property>
  <property fmtid="{D5CDD505-2E9C-101B-9397-08002B2CF9AE}" pid="8" name="MSIP_Label_224d2e7b-2917-4cd7-87a4-c132be958a8e_ActionId">
    <vt:lpwstr>9c50276a-84bb-46fa-9359-00006ccfcd72</vt:lpwstr>
  </property>
  <property fmtid="{D5CDD505-2E9C-101B-9397-08002B2CF9AE}" pid="9" name="MSIP_Label_224d2e7b-2917-4cd7-87a4-c132be958a8e_ContentBits">
    <vt:lpwstr>0</vt:lpwstr>
  </property>
</Properties>
</file>